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566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85800"/>
            <a:ext cx="5303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Our Planet Earth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 our Solar System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66927" y="2606040"/>
            <a:ext cx="5201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B2430"/>
                </a:solidFill>
              </a:rPr>
              <a:t>Measure natural light, air temperature and relative humidity. Use evidence to explain what happens when sunlight reaches our atmosphere.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66928" y="3886200"/>
            <a:ext cx="1554480" cy="347472"/>
          </a:xfrm>
          <a:prstGeom prst="roundRect">
            <a:avLst>
              <a:gd name="adj" fmla="val 21053"/>
            </a:avLst>
          </a:prstGeom>
          <a:solidFill>
            <a:srgbClr val="4C9A2A"/>
          </a:solidFill>
          <a:ln w="12700">
            <a:solidFill>
              <a:srgbClr val="4C9A2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676656" y="3959352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No WiFi needed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331720" y="3886200"/>
            <a:ext cx="1645920" cy="347472"/>
          </a:xfrm>
          <a:prstGeom prst="roundRect">
            <a:avLst>
              <a:gd name="adj" fmla="val 21053"/>
            </a:avLst>
          </a:prstGeom>
          <a:solidFill>
            <a:srgbClr val="1E8A86"/>
          </a:solidFill>
          <a:ln w="12700">
            <a:solidFill>
              <a:srgbClr val="1E8A8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2441448" y="3959352"/>
            <a:ext cx="14264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OLED + SD card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160520" y="3886200"/>
            <a:ext cx="1463040" cy="347472"/>
          </a:xfrm>
          <a:prstGeom prst="roundRect">
            <a:avLst>
              <a:gd name="adj" fmla="val 21053"/>
            </a:avLst>
          </a:prstGeom>
          <a:solidFill>
            <a:srgbClr val="F2A03A"/>
          </a:solidFill>
          <a:ln w="12700">
            <a:solidFill>
              <a:srgbClr val="F2A03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270248" y="3959352"/>
            <a:ext cx="12435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Pairs or teams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4A6"/>
                </a:solidFill>
              </a:rPr>
              <a:t>MaxIQ Space | Springbot Space STEM | 1</a:t>
            </a:r>
            <a:endParaRPr lang="en-US" sz="750" dirty="0"/>
          </a:p>
        </p:txBody>
      </p:sp>
      <p:pic>
        <p:nvPicPr>
          <p:cNvPr id="13" name="Image 0" descr="/mnt/data/wide_colorful_educational_infographic_diagram_in_a_batch_2.png">
            <a:extLst>
              <a:ext uri="{FF2B5EF4-FFF2-40B4-BE49-F238E27FC236}">
                <a16:creationId xmlns:a16="http://schemas.microsoft.com/office/drawing/2014/main" id="{37488461-82ED-5FEB-7D46-3DAB106ADC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04" r="10604"/>
          <a:stretch/>
        </p:blipFill>
        <p:spPr>
          <a:xfrm>
            <a:off x="6736080" y="1417320"/>
            <a:ext cx="512064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Today’s learning mission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Learners act like junior Earth observation scientists.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3657600" cy="4114800"/>
          </a:xfrm>
          <a:prstGeom prst="roundRect">
            <a:avLst>
              <a:gd name="adj" fmla="val 3000"/>
            </a:avLst>
          </a:prstGeom>
          <a:solidFill>
            <a:srgbClr val="E8F3FA"/>
          </a:solidFill>
          <a:ln w="12700">
            <a:solidFill>
              <a:srgbClr val="C9E1F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68680" y="18288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F6F9F"/>
                </a:solidFill>
              </a:rPr>
              <a:t>Observe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68680" y="23317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B2430"/>
                </a:solidFill>
              </a:rPr>
              <a:t>Read Springbot measurements from different places.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43400" y="1508760"/>
            <a:ext cx="3657600" cy="4114800"/>
          </a:xfrm>
          <a:prstGeom prst="roundRect">
            <a:avLst>
              <a:gd name="adj" fmla="val 3000"/>
            </a:avLst>
          </a:prstGeom>
          <a:solidFill>
            <a:srgbClr val="EAF6EA"/>
          </a:solidFill>
          <a:ln w="12700">
            <a:solidFill>
              <a:srgbClr val="CFE7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663440" y="18288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4C9A2A"/>
                </a:solidFill>
              </a:rPr>
              <a:t>Measure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4663440" y="23317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B2430"/>
                </a:solidFill>
              </a:rPr>
              <a:t>Record light intensity, air temperature and relative humidity.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138160" y="1508760"/>
            <a:ext cx="3657600" cy="4114800"/>
          </a:xfrm>
          <a:prstGeom prst="roundRect">
            <a:avLst>
              <a:gd name="adj" fmla="val 3000"/>
            </a:avLst>
          </a:prstGeom>
          <a:solidFill>
            <a:srgbClr val="FFF3DF"/>
          </a:solidFill>
          <a:ln w="12700">
            <a:solidFill>
              <a:srgbClr val="F2D6A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8458200" y="18288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2A03A"/>
                </a:solidFill>
              </a:rPr>
              <a:t>Explain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8458200" y="23317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B2430"/>
                </a:solidFill>
              </a:rPr>
              <a:t>Use data to present results, findings and conclusions.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0080" y="5943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03047"/>
                </a:solidFill>
              </a:rPr>
              <a:t>Mission question: How do sunlight, shade and indoor conditions change the air around us?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4A6"/>
                </a:solidFill>
              </a:rPr>
              <a:t>MaxIQ Space | Springbot Space STEM | 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Curriculum links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A practical extra-curricular session that supports CAPS concepts.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77240" y="1463040"/>
            <a:ext cx="6766560" cy="3931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1B2430"/>
                </a:solidFill>
              </a:rPr>
              <a:t>Grades 4-6 Natural Sciences &amp; Technology: Planet Earth and Beyond - Earth in space, Sun, Earth and Sun, Solar System.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1B2430"/>
                </a:solidFill>
              </a:rPr>
              <a:t>Grade 6 Natural Sciences &amp; Technology: Earth rotation, day and night, revolution around the Sun.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1B2430"/>
                </a:solidFill>
              </a:rPr>
              <a:t>Grade 7 Natural Sciences: Relationship of the Sun to Earth - solar energy, seasons and life on Earth.</a:t>
            </a:r>
            <a:endParaRPr lang="en-US" sz="1500" dirty="0"/>
          </a:p>
          <a:p>
            <a:pPr marL="152400" indent="-152400">
              <a:buSzPct val="100000"/>
              <a:buChar char="•"/>
            </a:pPr>
            <a:r>
              <a:rPr lang="en-US" sz="1500" dirty="0">
                <a:solidFill>
                  <a:srgbClr val="1B2430"/>
                </a:solidFill>
              </a:rPr>
              <a:t>Grades 4-7 Mathematics: measurement and data handling - collect, organise, graph, analyse and report data.</a:t>
            </a:r>
            <a:endParaRPr lang="en-US" sz="1500" dirty="0"/>
          </a:p>
        </p:txBody>
      </p:sp>
      <p:pic>
        <p:nvPicPr>
          <p:cNvPr id="6" name="Image 0" descr="/mnt/data/wide_colorful_educational_infographic_diagram_in_a_batch_2.png"/>
          <p:cNvPicPr>
            <a:picLocks noChangeAspect="1"/>
          </p:cNvPicPr>
          <p:nvPr/>
        </p:nvPicPr>
        <p:blipFill>
          <a:blip r:embed="rId3"/>
          <a:srcRect l="23736" r="23736"/>
          <a:stretch/>
        </p:blipFill>
        <p:spPr>
          <a:xfrm>
            <a:off x="7818120" y="1234440"/>
            <a:ext cx="3840480" cy="4114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571500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4748B"/>
                </a:solidFill>
              </a:rPr>
              <a:t>Facilitator note: keep the science accurate and age-appropriate. Learners do not need detailed atmospheric physics; they need to connect sunlight, measurements and evidence.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4A6"/>
                </a:solidFill>
              </a:rPr>
              <a:t>MaxIQ Space | Springbot Space STEM | 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Earth receives light and heat from the Sun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This makes Earth different from most places we know in space.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/mnt/data/wide_colorful_educational_infographic_diagram_in_a_batch_2.png"/>
          <p:cNvPicPr>
            <a:picLocks noChangeAspect="1"/>
          </p:cNvPicPr>
          <p:nvPr/>
        </p:nvPicPr>
        <p:blipFill>
          <a:blip r:embed="rId3"/>
          <a:srcRect l="10604" r="10604"/>
          <a:stretch/>
        </p:blipFill>
        <p:spPr>
          <a:xfrm>
            <a:off x="640080" y="1417320"/>
            <a:ext cx="5120640" cy="3657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126480" y="1508760"/>
            <a:ext cx="5120640" cy="3291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700" dirty="0">
                <a:solidFill>
                  <a:srgbClr val="1B2430"/>
                </a:solidFill>
              </a:rPr>
              <a:t>The Sun is our closest star.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en-US" sz="1700" dirty="0">
                <a:solidFill>
                  <a:srgbClr val="1B2430"/>
                </a:solidFill>
              </a:rPr>
              <a:t>Sunlight travels through space and reaches Earth.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en-US" sz="1700" dirty="0">
                <a:solidFill>
                  <a:srgbClr val="1B2430"/>
                </a:solidFill>
              </a:rPr>
              <a:t>Earth’s atmosphere is a thin layer of air around the planet.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en-US" sz="1700" dirty="0">
                <a:solidFill>
                  <a:srgbClr val="1B2430"/>
                </a:solidFill>
              </a:rPr>
              <a:t>Different places can have different light, temperature and humidity readings.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126480" y="507492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8A86"/>
                </a:solidFill>
              </a:rPr>
              <a:t>Big idea: we can investigate our planet by measuring the environment around us.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4A6"/>
                </a:solidFill>
              </a:rPr>
              <a:t>MaxIQ Space | Springbot Space STEM | 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will Springbot measure?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Three readings help us compare local conditions.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777240" y="1508760"/>
            <a:ext cx="3474720" cy="1143000"/>
          </a:xfrm>
          <a:prstGeom prst="roundRect">
            <a:avLst>
              <a:gd name="adj" fmla="val 8000"/>
            </a:avLst>
          </a:prstGeom>
          <a:solidFill>
            <a:srgbClr val="FFF8DD"/>
          </a:solidFill>
          <a:ln w="9525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41832" y="16642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☀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435608" y="167335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03047"/>
                </a:solidFill>
              </a:rPr>
              <a:t>Light intensity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435608" y="1984248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1B2430"/>
                </a:solidFill>
              </a:rPr>
              <a:t>How bright the light is. This usually changes quickly between sunlight and shade.</a:t>
            </a:r>
            <a:endParaRPr lang="en-US" sz="1070" dirty="0"/>
          </a:p>
        </p:txBody>
      </p:sp>
      <p:sp>
        <p:nvSpPr>
          <p:cNvPr id="9" name="Shape 7"/>
          <p:cNvSpPr/>
          <p:nvPr/>
        </p:nvSpPr>
        <p:spPr>
          <a:xfrm>
            <a:off x="4389120" y="1508760"/>
            <a:ext cx="3474720" cy="1143000"/>
          </a:xfrm>
          <a:prstGeom prst="roundRect">
            <a:avLst>
              <a:gd name="adj" fmla="val 8000"/>
            </a:avLst>
          </a:prstGeom>
          <a:solidFill>
            <a:srgbClr val="FFEDEB"/>
          </a:solidFill>
          <a:ln w="9525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553712" y="16642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🌡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047488" y="167335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03047"/>
                </a:solidFill>
              </a:rPr>
              <a:t>Air temperature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5047488" y="1984248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1B2430"/>
                </a:solidFill>
              </a:rPr>
              <a:t>How hot or cold the air is. Warm surfaces and sunlight can warm nearby air.</a:t>
            </a:r>
            <a:endParaRPr lang="en-US" sz="1070" dirty="0"/>
          </a:p>
        </p:txBody>
      </p:sp>
      <p:sp>
        <p:nvSpPr>
          <p:cNvPr id="13" name="Shape 11"/>
          <p:cNvSpPr/>
          <p:nvPr/>
        </p:nvSpPr>
        <p:spPr>
          <a:xfrm>
            <a:off x="8001000" y="1508760"/>
            <a:ext cx="3474720" cy="1143000"/>
          </a:xfrm>
          <a:prstGeom prst="roundRect">
            <a:avLst>
              <a:gd name="adj" fmla="val 8000"/>
            </a:avLst>
          </a:prstGeom>
          <a:solidFill>
            <a:srgbClr val="E9F5FF"/>
          </a:solidFill>
          <a:ln w="9525">
            <a:solidFill>
              <a:srgbClr val="D6DE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165592" y="166420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0000"/>
                </a:solidFill>
              </a:rPr>
              <a:t>💧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659368" y="167335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03047"/>
                </a:solidFill>
              </a:rPr>
              <a:t>Relative humidity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659368" y="1984248"/>
            <a:ext cx="2651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1B2430"/>
                </a:solidFill>
              </a:rPr>
              <a:t>How much water vapour is in the air compared with the most the air can hold.</a:t>
            </a:r>
            <a:endParaRPr lang="en-US" sz="1070" dirty="0"/>
          </a:p>
        </p:txBody>
      </p:sp>
      <p:sp>
        <p:nvSpPr>
          <p:cNvPr id="17" name="Text 15"/>
          <p:cNvSpPr/>
          <p:nvPr/>
        </p:nvSpPr>
        <p:spPr>
          <a:xfrm>
            <a:off x="1005840" y="3840480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03047"/>
                </a:solidFill>
              </a:rPr>
              <a:t>Learners read the values from the OLED screen. If SD logging is active, the Springbot also saves the readings as a CSV file.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463040" y="4709160"/>
            <a:ext cx="9235440" cy="658368"/>
          </a:xfrm>
          <a:prstGeom prst="roundRect">
            <a:avLst>
              <a:gd name="adj" fmla="val 13889"/>
            </a:avLst>
          </a:prstGeom>
          <a:solidFill>
            <a:srgbClr val="203047"/>
          </a:solidFill>
          <a:ln w="12700">
            <a:solidFill>
              <a:srgbClr val="2030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1600200" y="4882896"/>
            <a:ext cx="8961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Light + Temperature + Humidity = local environmental evidence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4A6"/>
                </a:solidFill>
              </a:rPr>
              <a:t>MaxIQ Space | Springbot Space STEM | 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Investigation question and prediction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Start with what you think will happen.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22960" y="1417320"/>
            <a:ext cx="10515600" cy="1097280"/>
          </a:xfrm>
          <a:prstGeom prst="roundRect">
            <a:avLst>
              <a:gd name="adj" fmla="val 8333"/>
            </a:avLst>
          </a:prstGeom>
          <a:solidFill>
            <a:srgbClr val="E8F3FA"/>
          </a:solidFill>
          <a:ln w="12700">
            <a:solidFill>
              <a:srgbClr val="BCDCE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51560" y="1664208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03047"/>
                </a:solidFill>
              </a:rPr>
              <a:t>How do light intensity, air temperature and relative humidity differ between sunlight, shade and indoors or deep shade?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68680" y="30632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4C9A2A"/>
                </a:solidFill>
              </a:rPr>
              <a:t>Useful predictions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14400" y="3566160"/>
            <a:ext cx="512064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The sunny area will have the highest light intensity.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The sunny area may be warmer than shade.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Humidity may be different when temperature changes.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675120" y="30632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2A03A"/>
                </a:solidFill>
              </a:rPr>
              <a:t>Remember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720840" y="3566160"/>
            <a:ext cx="448056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A prediction is not a guess with no reason.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Use “because” to explain your thinking.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Your conclusion may support or reject your prediction.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4A6"/>
                </a:solidFill>
              </a:rPr>
              <a:t>MaxIQ Space | Springbot Space STEM | 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Experiment design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Compare three safe places. Keep the method consistent.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22960" y="1554480"/>
            <a:ext cx="3246120" cy="1325880"/>
          </a:xfrm>
          <a:prstGeom prst="roundRect">
            <a:avLst>
              <a:gd name="adj" fmla="val 6897"/>
            </a:avLst>
          </a:prstGeom>
          <a:solidFill>
            <a:srgbClr val="FFF8DD"/>
          </a:solidFill>
          <a:ln w="15240">
            <a:solidFill>
              <a:srgbClr val="F2A03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05840" y="17830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2A03A"/>
                </a:solidFill>
              </a:rPr>
              <a:t>Sunny area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051560" y="2240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430"/>
                </a:solidFill>
              </a:rPr>
              <a:t>highest light expected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617720" y="1554480"/>
            <a:ext cx="3246120" cy="1325880"/>
          </a:xfrm>
          <a:prstGeom prst="roundRect">
            <a:avLst>
              <a:gd name="adj" fmla="val 6897"/>
            </a:avLst>
          </a:prstGeom>
          <a:solidFill>
            <a:srgbClr val="EAF6EA"/>
          </a:solidFill>
          <a:ln w="15240">
            <a:solidFill>
              <a:srgbClr val="4C9A2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800600" y="17830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4C9A2A"/>
                </a:solidFill>
              </a:rPr>
              <a:t>Shaded area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4846320" y="2240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430"/>
                </a:solidFill>
              </a:rPr>
              <a:t>lower light, cooler surfaces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412480" y="1554480"/>
            <a:ext cx="3246120" cy="1325880"/>
          </a:xfrm>
          <a:prstGeom prst="roundRect">
            <a:avLst>
              <a:gd name="adj" fmla="val 6897"/>
            </a:avLst>
          </a:prstGeom>
          <a:solidFill>
            <a:srgbClr val="E9F5FF"/>
          </a:solidFill>
          <a:ln w="1524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8595360" y="17830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F6F9F"/>
                </a:solidFill>
              </a:rPr>
              <a:t>Indoor or deep shade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8641080" y="2240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B2430"/>
                </a:solidFill>
              </a:rPr>
              <a:t>lowest natural light expected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22960" y="34290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03047"/>
                </a:solidFill>
              </a:rPr>
              <a:t>Fair testing tips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68680" y="3886200"/>
            <a:ext cx="10881360" cy="1920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Use the same Springbot for the same group.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Hold it at the same height each time.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Wait about one minute before recording.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Avoid touching or covering the sensors.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Write notes about wind, clouds, surfaces and shade.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4A6"/>
                </a:solidFill>
              </a:rPr>
              <a:t>MaxIQ Space | Springbot Space STEM | 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Data collection without WiFi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Use the OLED screen and, where available, the SD card CSV file.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22960" y="1417320"/>
            <a:ext cx="5486400" cy="3474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50" dirty="0">
                <a:solidFill>
                  <a:srgbClr val="1B2430"/>
                </a:solidFill>
              </a:rPr>
              <a:t>At each location, wait for the readings to settle.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en-US" sz="1650" dirty="0">
                <a:solidFill>
                  <a:srgbClr val="1B2430"/>
                </a:solidFill>
              </a:rPr>
              <a:t>Read light, temperature and humidity from the OLED screen.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en-US" sz="1650" dirty="0">
                <a:solidFill>
                  <a:srgbClr val="1B2430"/>
                </a:solidFill>
              </a:rPr>
              <a:t>Write readings immediately on the worksheet.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en-US" sz="1650" dirty="0">
                <a:solidFill>
                  <a:srgbClr val="1B2430"/>
                </a:solidFill>
              </a:rPr>
              <a:t>If SD logging is active, check that the CSV file is saved after the activity.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en-US" sz="1650" dirty="0">
                <a:solidFill>
                  <a:srgbClr val="1B2430"/>
                </a:solidFill>
              </a:rPr>
              <a:t>Use the CSV later to draw graphs on a computer.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1280160" y="5166360"/>
            <a:ext cx="9601200" cy="502920"/>
          </a:xfrm>
          <a:prstGeom prst="roundRect">
            <a:avLst>
              <a:gd name="adj" fmla="val 14545"/>
            </a:avLst>
          </a:prstGeom>
          <a:solidFill>
            <a:srgbClr val="FFF3DF"/>
          </a:solidFill>
          <a:ln w="12700">
            <a:solidFill>
              <a:srgbClr val="F1D1A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1463040" y="5321808"/>
            <a:ext cx="9235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2A03A"/>
                </a:solidFill>
              </a:rPr>
              <a:t>Tip: one learner reads the OLED; the other learner records the data.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4A6"/>
                </a:solidFill>
              </a:rPr>
              <a:t>MaxIQ Space | Springbot Space STEM | 8</a:t>
            </a:r>
            <a:endParaRPr lang="en-US" sz="750" dirty="0"/>
          </a:p>
        </p:txBody>
      </p:sp>
      <p:pic>
        <p:nvPicPr>
          <p:cNvPr id="10" name="Image 0" descr="/mnt/data/wide_colorful_educational_infographic_diagram_in_a_batch_2.png">
            <a:extLst>
              <a:ext uri="{FF2B5EF4-FFF2-40B4-BE49-F238E27FC236}">
                <a16:creationId xmlns:a16="http://schemas.microsoft.com/office/drawing/2014/main" id="{0E1C7AE2-CAB8-AB2C-1F41-2AA6991C63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04" r="10604"/>
          <a:stretch/>
        </p:blipFill>
        <p:spPr>
          <a:xfrm>
            <a:off x="6537960" y="1312164"/>
            <a:ext cx="512064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Analyse your results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Turn readings into findings.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22960" y="1417320"/>
            <a:ext cx="5669280" cy="3383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50" dirty="0">
                <a:solidFill>
                  <a:srgbClr val="1B2430"/>
                </a:solidFill>
              </a:rPr>
              <a:t>Find the highest and lowest light readings.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en-US" sz="1650" dirty="0">
                <a:solidFill>
                  <a:srgbClr val="1B2430"/>
                </a:solidFill>
              </a:rPr>
              <a:t>Find the highest and lowest air temperatures.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en-US" sz="1650" dirty="0">
                <a:solidFill>
                  <a:srgbClr val="1B2430"/>
                </a:solidFill>
              </a:rPr>
              <a:t>Find the highest and lowest humidity readings.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en-US" sz="1650" dirty="0">
                <a:solidFill>
                  <a:srgbClr val="1B2430"/>
                </a:solidFill>
              </a:rPr>
              <a:t>Calculate the difference between highest and lowest values.</a:t>
            </a:r>
            <a:endParaRPr lang="en-US" sz="1650" dirty="0"/>
          </a:p>
          <a:p>
            <a:pPr marL="152400" indent="-152400">
              <a:buSzPct val="100000"/>
              <a:buChar char="•"/>
            </a:pPr>
            <a:r>
              <a:rPr lang="en-US" sz="1650" dirty="0">
                <a:solidFill>
                  <a:srgbClr val="1B2430"/>
                </a:solidFill>
              </a:rPr>
              <a:t>Draw a bar graph or line graph to show your results.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6812280" y="1417320"/>
            <a:ext cx="4297680" cy="3246120"/>
          </a:xfrm>
          <a:prstGeom prst="roundRect">
            <a:avLst>
              <a:gd name="adj" fmla="val 2817"/>
            </a:avLst>
          </a:prstGeom>
          <a:solidFill>
            <a:srgbClr val="F4F7FA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7086600" y="173736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03047"/>
                </a:solidFill>
              </a:rPr>
              <a:t>Example sentence frames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178040" y="2240280"/>
            <a:ext cx="3566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1B2430"/>
                </a:solidFill>
              </a:rPr>
              <a:t>“The highest light reading was in...”</a:t>
            </a:r>
            <a:endParaRPr lang="en-US" sz="1700" dirty="0"/>
          </a:p>
          <a:p>
            <a:pPr marL="0" indent="0" algn="ctr">
              <a:buNone/>
            </a:pP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B2430"/>
                </a:solidFill>
              </a:rPr>
              <a:t>“The air temperature was higher in...”</a:t>
            </a:r>
            <a:endParaRPr lang="en-US" sz="1700" dirty="0"/>
          </a:p>
          <a:p>
            <a:pPr marL="0" indent="0" algn="ctr">
              <a:buNone/>
            </a:pP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B2430"/>
                </a:solidFill>
              </a:rPr>
              <a:t>“Our data suggests that...”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4A6"/>
                </a:solidFill>
              </a:rPr>
              <a:t>MaxIQ Space | Springbot Space STEM | 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Present results, findings and conclusions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A good science presentation uses evidence.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594360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E8F3FA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685800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03047"/>
                </a:solidFill>
              </a:rPr>
              <a:t>Question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2221992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E8F3FA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2313432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03047"/>
                </a:solidFill>
              </a:rPr>
              <a:t>Prediction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849624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E8F3FA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3941064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03047"/>
                </a:solidFill>
              </a:rPr>
              <a:t>Method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477256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EAF6EA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568696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03047"/>
                </a:solidFill>
              </a:rPr>
              <a:t>Results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104888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EAF6EA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7196328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03047"/>
                </a:solidFill>
              </a:rPr>
              <a:t>Finding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732520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FFF3DF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8823960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03047"/>
                </a:solidFill>
              </a:rPr>
              <a:t>Conclusion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10360152" y="1600200"/>
            <a:ext cx="1325880" cy="777240"/>
          </a:xfrm>
          <a:prstGeom prst="roundRect">
            <a:avLst>
              <a:gd name="adj" fmla="val 11765"/>
            </a:avLst>
          </a:prstGeom>
          <a:solidFill>
            <a:srgbClr val="FFF3DF"/>
          </a:solidFill>
          <a:ln w="12700">
            <a:solidFill>
              <a:srgbClr val="D2DA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0451592" y="1856232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03047"/>
                </a:solidFill>
              </a:rPr>
              <a:t>Improvement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1097280" y="29718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E8A86"/>
                </a:solidFill>
              </a:rPr>
              <a:t>Each pair speaks for about 2 minutes.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097280" y="356616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1B2430"/>
                </a:solidFill>
              </a:rPr>
              <a:t>Use evidence: “We know this because our Springbot readings showed...”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920240" y="4572000"/>
            <a:ext cx="877824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Say what was measured.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Show or describe the graph.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Explain the pattern in the data.</a:t>
            </a:r>
            <a:endParaRPr lang="en-US" sz="1600" dirty="0"/>
          </a:p>
          <a:p>
            <a:pPr marL="152400" indent="-152400">
              <a:buSzPct val="100000"/>
              <a:buChar char="•"/>
            </a:pPr>
            <a:r>
              <a:rPr lang="en-US" sz="1600" dirty="0">
                <a:solidFill>
                  <a:srgbClr val="1B2430"/>
                </a:solidFill>
              </a:rPr>
              <a:t>Be honest about anything that made the readings less fair.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4A6"/>
                </a:solidFill>
              </a:rPr>
              <a:t>MaxIQ Space | Springbot Space STEM | 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0304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presentations are assessed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2920" y="786384"/>
            <a:ext cx="7498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48B"/>
                </a:solidFill>
              </a:rPr>
              <a:t>Simple 20-mark rubric.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7780">
            <a:solidFill>
              <a:srgbClr val="2F6F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914400" y="1417320"/>
            <a:ext cx="2194560" cy="502920"/>
          </a:xfrm>
          <a:prstGeom prst="roundRect">
            <a:avLst>
              <a:gd name="adj" fmla="val 14545"/>
            </a:avLst>
          </a:prstGeom>
          <a:solidFill>
            <a:srgbClr val="E8F3FA"/>
          </a:solidFill>
          <a:ln w="12700">
            <a:solidFill>
              <a:srgbClr val="D3D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51560" y="1572768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03047"/>
                </a:solidFill>
              </a:rPr>
              <a:t>Science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429000" y="1527048"/>
            <a:ext cx="6812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B2430"/>
                </a:solidFill>
              </a:rPr>
              <a:t>Correct explanation of Sun, light, temperature and humidity.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0744200" y="1545336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2A03A"/>
                </a:solidFill>
              </a:rPr>
              <a:t>4 marks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14400" y="2221992"/>
            <a:ext cx="2194560" cy="502920"/>
          </a:xfrm>
          <a:prstGeom prst="roundRect">
            <a:avLst>
              <a:gd name="adj" fmla="val 14545"/>
            </a:avLst>
          </a:prstGeom>
          <a:solidFill>
            <a:srgbClr val="EAF6EA"/>
          </a:solidFill>
          <a:ln w="12700">
            <a:solidFill>
              <a:srgbClr val="D3D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1051560" y="2377440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03047"/>
                </a:solidFill>
              </a:rPr>
              <a:t>Method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429000" y="2331720"/>
            <a:ext cx="6812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B2430"/>
                </a:solidFill>
              </a:rPr>
              <a:t>Springbot used safely and fairly.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10744200" y="235000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2A03A"/>
                </a:solidFill>
              </a:rPr>
              <a:t>4 marks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14400" y="3026664"/>
            <a:ext cx="2194560" cy="502920"/>
          </a:xfrm>
          <a:prstGeom prst="roundRect">
            <a:avLst>
              <a:gd name="adj" fmla="val 14545"/>
            </a:avLst>
          </a:prstGeom>
          <a:solidFill>
            <a:srgbClr val="E8F3FA"/>
          </a:solidFill>
          <a:ln w="12700">
            <a:solidFill>
              <a:srgbClr val="D3D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1051560" y="3182112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03047"/>
                </a:solidFill>
              </a:rPr>
              <a:t>Data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429000" y="3136392"/>
            <a:ext cx="6812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B2430"/>
                </a:solidFill>
              </a:rPr>
              <a:t>Measurements recorded clearly.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10744200" y="3154680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2A03A"/>
                </a:solidFill>
              </a:rPr>
              <a:t>4 marks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14400" y="3831336"/>
            <a:ext cx="2194560" cy="502920"/>
          </a:xfrm>
          <a:prstGeom prst="roundRect">
            <a:avLst>
              <a:gd name="adj" fmla="val 14545"/>
            </a:avLst>
          </a:prstGeom>
          <a:solidFill>
            <a:srgbClr val="EAF6EA"/>
          </a:solidFill>
          <a:ln w="12700">
            <a:solidFill>
              <a:srgbClr val="D3D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051560" y="3986784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03047"/>
                </a:solidFill>
              </a:rPr>
              <a:t>Conclusion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429000" y="3941064"/>
            <a:ext cx="6812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B2430"/>
                </a:solidFill>
              </a:rPr>
              <a:t>Conclusion supported by evidence.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10744200" y="3959352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2A03A"/>
                </a:solidFill>
              </a:rPr>
              <a:t>4 marks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914400" y="4636008"/>
            <a:ext cx="2194560" cy="502920"/>
          </a:xfrm>
          <a:prstGeom prst="roundRect">
            <a:avLst>
              <a:gd name="adj" fmla="val 14545"/>
            </a:avLst>
          </a:prstGeom>
          <a:solidFill>
            <a:srgbClr val="E8F3FA"/>
          </a:solidFill>
          <a:ln w="12700">
            <a:solidFill>
              <a:srgbClr val="D3D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1051560" y="4791456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03047"/>
                </a:solidFill>
              </a:rPr>
              <a:t>Teamwork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429000" y="4745736"/>
            <a:ext cx="6812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B2430"/>
                </a:solidFill>
              </a:rPr>
              <a:t>Clear communication and shared roles.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10744200" y="476402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2A03A"/>
                </a:solidFill>
              </a:rPr>
              <a:t>4 marks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14400" y="5760720"/>
            <a:ext cx="10241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8A86"/>
                </a:solidFill>
              </a:rPr>
              <a:t>Strong presentations make a clear link between data and conclusion.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4A6"/>
                </a:solidFill>
              </a:rPr>
              <a:t>MaxIQ Space | Springbot Space STEM | 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0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68580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Exit mission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77240" y="1417320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DDECF8"/>
                </a:solidFill>
              </a:rPr>
              <a:t>One planet. One Sun. Many local conditions to measure.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77240" y="24231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7D35A"/>
                </a:solidFill>
              </a:rPr>
              <a:t>Before you leave, answer: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971800"/>
            <a:ext cx="5486400" cy="1371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52400" indent="-152400"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</a:rPr>
              <a:t>What did your Springbot show you about sunlight?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</a:rPr>
              <a:t>How did temperature and humidity change?</a:t>
            </a:r>
            <a:endParaRPr lang="en-US" sz="1700" dirty="0"/>
          </a:p>
          <a:p>
            <a:pPr marL="152400" indent="-152400"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</a:rPr>
              <a:t>What would you measure next?</a:t>
            </a:r>
            <a:endParaRPr lang="en-US" sz="1700" dirty="0"/>
          </a:p>
        </p:txBody>
      </p:sp>
      <p:pic>
        <p:nvPicPr>
          <p:cNvPr id="6" name="Image 0" descr="/mnt/data/wide_colorful_educational_infographic_diagram_in_a_batch_2.png"/>
          <p:cNvPicPr>
            <a:picLocks noChangeAspect="1"/>
          </p:cNvPicPr>
          <p:nvPr/>
        </p:nvPicPr>
        <p:blipFill>
          <a:blip r:embed="rId3"/>
          <a:srcRect l="22953" r="22953"/>
          <a:stretch/>
        </p:blipFill>
        <p:spPr>
          <a:xfrm>
            <a:off x="7040880" y="822960"/>
            <a:ext cx="4526280" cy="47091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598932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Thank you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02920" y="653796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4A6"/>
                </a:solidFill>
              </a:rPr>
              <a:t>MaxIQ Space | Springbot Space STEM | 12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1027</Words>
  <Application>Microsoft Macintosh PowerPoint</Application>
  <PresentationFormat>Widescreen</PresentationFormat>
  <Paragraphs>152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MaxIQ Space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Planet Earth in our Solar System</dc:title>
  <dc:subject>Space STEM: Our Planet Earth in our Solar System - Grades 4 to 7</dc:subject>
  <dc:creator>MaxIQ Space</dc:creator>
  <cp:lastModifiedBy>Judi Sandrock MaxIQ Space</cp:lastModifiedBy>
  <cp:revision>2</cp:revision>
  <dcterms:created xsi:type="dcterms:W3CDTF">2026-05-16T09:37:07Z</dcterms:created>
  <dcterms:modified xsi:type="dcterms:W3CDTF">2026-08-13T17:52:06Z</dcterms:modified>
</cp:coreProperties>
</file>