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63" r:id="rId3"/>
    <p:sldId id="257" r:id="rId4"/>
    <p:sldId id="258" r:id="rId5"/>
    <p:sldId id="259" r:id="rId6"/>
    <p:sldId id="267" r:id="rId7"/>
    <p:sldId id="260" r:id="rId8"/>
    <p:sldId id="261" r:id="rId9"/>
    <p:sldId id="262" r:id="rId10"/>
    <p:sldId id="266" r:id="rId11"/>
    <p:sldId id="265" r:id="rId12"/>
    <p:sldId id="264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6B84"/>
    <a:srgbClr val="1D2E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351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65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8969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Generated image asset: OpenAI image generation (Earth scene), created for this deck.
CAPS Natural Sciences Grades 7-9: Earth is the third planet from the Sun and conditions for life on Earth; Solar System content (uploaded file: CAPS SP NATURAL SCIENCES GR 7-9 WEB.pdf, pp. 53-54).
CAPS Natural Sciences Grades 7-9: Relationship of the Sun to the Earth and solar energy sustaining life (uploaded file: CAPS SP NATURAL SCIENCES GR 7-9 WEB.pdf, p. 32).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CAPS Natural Sciences Grades 7-9: Relationship of the Sun to the Earth and solar energy sustaining life (uploaded file: CAPS SP NATURAL SCIENCES GR 7-9 WEB.pdf, p. 32).
CAPS Natural Sciences Grades 7-9: The Solar System, Earth’s position in the Solar System, conditions for life, and visible light content (uploaded file: CAPS SP NATURAL SCIENCES GR 7-9 WEB.pdf, pp. 51-54).
CAPS Natural Sciences Grades 7-9: Atmosphere, ozone, and greenhouse effect (uploaded file: CAPS SP NATURAL SCIENCES GR 7-9 WEB.pdf, pp. 81-82).
CAPS Physical Sciences Grades 10-12: Grade 10 waves, sound and light and electromagnetic radiation (uploaded file: CAPS FET PHYSICAL SCIENCE WEB.pdf, pp. 30-31).
CAPS Life Sciences Grades 10-12: practical investigation skills including measuring, recording data, graphing and interpreting (uploaded file: CAPS FET _ LIFE SCIENCES _ GR 10-12 Web_2636.pdf, pp. 16-17, p. 23).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Sequence and practical focus are designed by the assistant for the user brief.
CAPS Natural Sciences Grades 7-9: process skills include observing, measuring, recording information, interpreting and communicating (uploaded file: CAPS SP NATURAL SCIENCES GR 7-9 WEB.pdf, pp. 10-11).
CAPS Life Sciences Grades 10-12: investigating phenomena includes recording data, measuring, interpreting, and planning investigations (uploaded file: CAPS FET _ LIFE SCIENCES _ GR 10-12 Web_2636.pdf, pp. 16-17).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Generated image asset: OpenAI image generation (Earth scene), created for this deck.
CAPS Natural Sciences Grades 7-9: Earth’s position in the Solar System and conditions that support life on Earth (uploaded file: CAPS SP NATURAL SCIENCES GR 7-9 WEB.pdf, pp. 53-54).
CAPS Natural Sciences Grades 7-9: solar energy and life on Earth (uploaded file: CAPS SP NATURAL SCIENCES GR 7-9 WEB.pdf, p. 32).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Generated image asset: OpenAI image generation (atmosphere and sunlight illustration), created for this deck.
CAPS Natural Sciences Grades 7-9: visible light and spectrum content (uploaded file: CAPS SP NATURAL SCIENCES GR 7-9 WEB.pdf, pp. 51-53).
CAPS Natural Sciences Grades 7-9: atmosphere, ozone absorbing ultraviolet radiation, and greenhouse effect (uploaded file: CAPS SP NATURAL SCIENCES GR 7-9 WEB.pdf, pp. 81-82).
The explanation of what the kit readings represent is standard sensor interpretation aligned to the user-provided kit capabilities.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B0FDF-A8B7-8125-975F-F1C635D2C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993CBE-0468-49A4-2A1B-7E39D3BC4F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C468FB-C125-7BBB-EB4E-F7D4BBB39C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Generated image asset: OpenAI image generation (atmosphere and sunlight illustration), created for this deck.
CAPS Natural Sciences Grades 7-9: visible light and spectrum content (uploaded file: CAPS SP NATURAL SCIENCES GR 7-9 WEB.pdf, pp. 51-53).
CAPS Natural Sciences Grades 7-9: atmosphere, ozone absorbing ultraviolet radiation, and greenhouse effect (uploaded file: CAPS SP NATURAL SCIENCES GR 7-9 WEB.pdf, pp. 81-82).
The explanation of what the kit readings represent is standard sensor interpretation aligned to the user-provided kit capabilities.
[/Sources]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7E55AC-435F-09A5-98EF-E9207D0E87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5776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Generated image asset: OpenAI image generation (students using a sensor kit outdoors), created for this deck.
CAPS Natural Sciences Grades 7-9: process skills include planning investigations, measuring, recording information, interpreting information, and communicating (uploaded file: CAPS SP NATURAL SCIENCES GR 7-9 WEB.pdf, pp. 10-11).
CAPS Life Sciences Grades 10-12: investigating phenomena includes following instructions, handling equipment, recording information, measuring, interpreting, and planning investigations (uploaded file: CAPS FET _ LIFE SCIENCES _ GR 10-12 Web_2636.pdf, pp. 16-17).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Example dataset is illustrative and created for teaching purposes by the assistant; it is not presented as measured field data.
CAPS Life Sciences Grades 10-12: learners should record information in tables, convert information into graphs, interpret data, recognise patterns and trends, and make deductions based on evidence (uploaded file: CAPS FET _ LIFE SCIENCES _ GR 10-12 Web_2636.pdf, pp. 16-17).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The presentation structure and rubric wording are designed by the assistant for this lesson.
CAPS Natural Sciences Grades 7-9: communicating is a core process skill (uploaded file: CAPS SP NATURAL SCIENCES GR 7-9 WEB.pdf, pp. 10-11).
CAPS Life Sciences Grades 10-12: learners should communicate findings and interpret information from tables and graphs (uploaded file: CAPS FET _ LIFE SCIENCES _ GR 10-12 Web_2636.pdf, pp. 16-17, p. 23).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45A06-E285-8F37-0A7B-FDDB8454E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A8FA06-66D2-10C9-E129-30BB582045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A4DE2D-42DE-6DCC-6112-195A6A7476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Generated image asset: OpenAI image generation (atmosphere and sunlight illustration), created for this deck.
CAPS Natural Sciences Grades 7-9: visible light and spectrum content (uploaded file: CAPS SP NATURAL SCIENCES GR 7-9 WEB.pdf, pp. 51-53).
CAPS Natural Sciences Grades 7-9: atmosphere, ozone absorbing ultraviolet radiation, and greenhouse effect (uploaded file: CAPS SP NATURAL SCIENCES GR 7-9 WEB.pdf, pp. 81-82).
The explanation of what the kit readings represent is standard sensor interpretation aligned to the user-provided kit capabilities.
[/Sources]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CDEB20-5BBA-D853-76B6-C643A207281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5103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2B8B4-1FF0-1AFD-625C-D0997942E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4A58EB-1A4E-8072-D19D-10D88DE4D2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B1DCF8-5643-61D5-C2E8-9BBA31218B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Generated image asset: OpenAI image generation (atmosphere and sunlight illustration), created for this deck.
CAPS Natural Sciences Grades 7-9: visible light and spectrum content (uploaded file: CAPS SP NATURAL SCIENCES GR 7-9 WEB.pdf, pp. 51-53).
CAPS Natural Sciences Grades 7-9: atmosphere, ozone absorbing ultraviolet radiation, and greenhouse effect (uploaded file: CAPS SP NATURAL SCIENCES GR 7-9 WEB.pdf, pp. 81-82).
The explanation of what the kit readings represent is standard sensor interpretation aligned to the user-provided kit capabilities.
[/Sources]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B278EE-3F6E-74EE-45F9-0008C00712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221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B"/>
          </a:solidFill>
          <a:ln w="12700">
            <a:solidFill>
              <a:srgbClr val="F7F8F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3" name="Image 0" descr="/mnt/data/a_digital_space_illustration_depicts_earth_on_the.png"/>
          <p:cNvPicPr>
            <a:picLocks noChangeAspect="1"/>
          </p:cNvPicPr>
          <p:nvPr/>
        </p:nvPicPr>
        <p:blipFill>
          <a:blip r:embed="rId3"/>
          <a:srcRect l="12543" r="12543"/>
          <a:stretch/>
        </p:blipFill>
        <p:spPr>
          <a:xfrm>
            <a:off x="6720840" y="502920"/>
            <a:ext cx="4983480" cy="44348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54983" y="1325880"/>
            <a:ext cx="6416297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1D2E52"/>
                </a:solidFill>
              </a:rPr>
              <a:t>Our Planet Earth</a:t>
            </a:r>
            <a:r>
              <a:rPr lang="en-US" sz="2900" dirty="0"/>
              <a:t> </a:t>
            </a:r>
            <a:r>
              <a:rPr lang="en-US" sz="2900" b="1" dirty="0">
                <a:solidFill>
                  <a:srgbClr val="1D2E52"/>
                </a:solidFill>
              </a:rPr>
              <a:t>in our solar system</a:t>
            </a:r>
            <a:endParaRPr lang="en-US" sz="2900" dirty="0"/>
          </a:p>
        </p:txBody>
      </p:sp>
      <p:sp>
        <p:nvSpPr>
          <p:cNvPr id="7" name="Text 4"/>
          <p:cNvSpPr/>
          <p:nvPr/>
        </p:nvSpPr>
        <p:spPr>
          <a:xfrm>
            <a:off x="154983" y="2697480"/>
            <a:ext cx="587091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B2435"/>
                </a:solidFill>
              </a:rPr>
              <a:t>A two-hour extra-curricular investigation measuring natural light intensity, air temperature and humidity data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85800" y="3867912"/>
            <a:ext cx="4480560" cy="0"/>
          </a:xfrm>
          <a:prstGeom prst="line">
            <a:avLst/>
          </a:prstGeom>
          <a:noFill/>
          <a:ln w="12700">
            <a:solidFill>
              <a:srgbClr val="2F67B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154983" y="4041648"/>
            <a:ext cx="4919937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5D6B84"/>
                </a:solidFill>
              </a:rPr>
              <a:t>For Grade 8-11 learners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5D6B84"/>
                </a:solidFill>
              </a:rPr>
              <a:t>No Wi-Fi required </a:t>
            </a:r>
          </a:p>
          <a:p>
            <a:pPr marL="0" indent="0">
              <a:buNone/>
            </a:pPr>
            <a:r>
              <a:rPr lang="en-US" sz="1500" dirty="0">
                <a:solidFill>
                  <a:srgbClr val="5D6B84"/>
                </a:solidFill>
              </a:rPr>
              <a:t>Output - OLED or micro SD CSV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720840" y="5138928"/>
            <a:ext cx="4983480" cy="548640"/>
          </a:xfrm>
          <a:prstGeom prst="roundRect">
            <a:avLst>
              <a:gd name="adj" fmla="val 13333"/>
            </a:avLst>
          </a:prstGeom>
          <a:solidFill>
            <a:srgbClr val="17376A"/>
          </a:solidFill>
          <a:ln w="12700">
            <a:solidFill>
              <a:srgbClr val="17376A"/>
            </a:solidFill>
            <a:prstDash val="solid"/>
          </a:ln>
          <a:effectLst>
            <a:outerShdw blurRad="25400" dist="15240" dir="27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6926996" y="5321808"/>
            <a:ext cx="453043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Goal: measure sunlight’s effects locally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02920" y="6473952"/>
            <a:ext cx="111556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D6B84"/>
                </a:solidFill>
              </a:rPr>
              <a:t>MaxIQ Space | Space STEM kit support materials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8138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D2E52"/>
                </a:solidFill>
              </a:rPr>
              <a:t>Where this connects to CAPS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66928" y="758952"/>
            <a:ext cx="8138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D6B84"/>
                </a:solidFill>
              </a:rPr>
              <a:t>The topic is cross-curricular across Natural Sciences, Physical Sciences and Life Sciences</a:t>
            </a:r>
            <a:endParaRPr lang="en-US" sz="12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526906"/>
              </p:ext>
            </p:extLst>
          </p:nvPr>
        </p:nvGraphicFramePr>
        <p:xfrm>
          <a:off x="502920" y="1572768"/>
          <a:ext cx="11155680" cy="2857500"/>
        </p:xfrm>
        <a:graphic>
          <a:graphicData uri="http://schemas.openxmlformats.org/drawingml/2006/table">
            <a:tbl>
              <a:tblPr/>
              <a:tblGrid>
                <a:gridCol w="17557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366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633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45" b="1" dirty="0">
                          <a:solidFill>
                            <a:srgbClr val="FFFFFF"/>
                          </a:solidFill>
                        </a:rPr>
                        <a:t>Phase / grade</a:t>
                      </a:r>
                      <a:endParaRPr lang="en-US" sz="1245" dirty="0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6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45" b="1" dirty="0">
                          <a:solidFill>
                            <a:srgbClr val="FFFFFF"/>
                          </a:solidFill>
                        </a:rPr>
                        <a:t>Relevant CAPS link</a:t>
                      </a:r>
                      <a:endParaRPr lang="en-US" sz="1245" dirty="0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6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45" b="1" dirty="0">
                          <a:solidFill>
                            <a:srgbClr val="FFFFFF"/>
                          </a:solidFill>
                        </a:rPr>
                        <a:t>How this lesson uses it</a:t>
                      </a:r>
                      <a:endParaRPr lang="en-US" sz="1245" dirty="0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 dirty="0">
                          <a:solidFill>
                            <a:srgbClr val="1B2435"/>
                          </a:solidFill>
                        </a:rPr>
                        <a:t>Natural Sciences Gr 7</a:t>
                      </a:r>
                      <a:endParaRPr lang="en-US" sz="1245" dirty="0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 dirty="0">
                          <a:solidFill>
                            <a:srgbClr val="1B2435"/>
                          </a:solidFill>
                        </a:rPr>
                        <a:t>Sun-Earth relationship, solar energy and seasons</a:t>
                      </a:r>
                      <a:endParaRPr lang="en-US" sz="1245" dirty="0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 dirty="0">
                          <a:solidFill>
                            <a:srgbClr val="1B2435"/>
                          </a:solidFill>
                        </a:rPr>
                        <a:t>Introduces sunlight as the energy source and connects Earth’s position to life-supporting conditions.</a:t>
                      </a:r>
                      <a:endParaRPr lang="en-US" sz="1245" dirty="0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 dirty="0">
                          <a:solidFill>
                            <a:srgbClr val="1B2435"/>
                          </a:solidFill>
                        </a:rPr>
                        <a:t>Natural Sciences Gr 8</a:t>
                      </a:r>
                      <a:endParaRPr lang="en-US" sz="1245" dirty="0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 dirty="0">
                          <a:solidFill>
                            <a:srgbClr val="1B2435"/>
                          </a:solidFill>
                        </a:rPr>
                        <a:t>Solar System and visible light</a:t>
                      </a:r>
                      <a:endParaRPr lang="en-US" sz="1245" dirty="0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 dirty="0">
                          <a:solidFill>
                            <a:srgbClr val="1B2435"/>
                          </a:solidFill>
                        </a:rPr>
                        <a:t>Explains Earth in the solar system and uses light intensity as a measurable local phenomenon.</a:t>
                      </a:r>
                      <a:endParaRPr lang="en-US" sz="1245" dirty="0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 dirty="0">
                          <a:solidFill>
                            <a:srgbClr val="1B2435"/>
                          </a:solidFill>
                        </a:rPr>
                        <a:t>Natural Sciences Gr 9</a:t>
                      </a:r>
                      <a:endParaRPr lang="en-US" sz="1245" dirty="0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 dirty="0">
                          <a:solidFill>
                            <a:srgbClr val="1B2435"/>
                          </a:solidFill>
                        </a:rPr>
                        <a:t>Atmosphere and greenhouse effect</a:t>
                      </a:r>
                      <a:endParaRPr lang="en-US" sz="1245" dirty="0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 dirty="0">
                          <a:solidFill>
                            <a:srgbClr val="1B2435"/>
                          </a:solidFill>
                        </a:rPr>
                        <a:t>Supports discussion of air, ozone, temperature and why the atmosphere matters.</a:t>
                      </a:r>
                      <a:endParaRPr lang="en-US" sz="1245" dirty="0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 dirty="0">
                          <a:solidFill>
                            <a:srgbClr val="1B2435"/>
                          </a:solidFill>
                        </a:rPr>
                        <a:t>Physical Sciences Gr 10</a:t>
                      </a:r>
                      <a:endParaRPr lang="en-US" sz="1245" dirty="0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 dirty="0">
                          <a:solidFill>
                            <a:srgbClr val="1B2435"/>
                          </a:solidFill>
                        </a:rPr>
                        <a:t>Waves, sound and light; electromagnetic radiation</a:t>
                      </a:r>
                      <a:endParaRPr lang="en-US" sz="1245" dirty="0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 dirty="0">
                          <a:solidFill>
                            <a:srgbClr val="1B2435"/>
                          </a:solidFill>
                        </a:rPr>
                        <a:t>Provides background for visible light and the broader idea of sunlight as electromagnetic radiation.</a:t>
                      </a:r>
                      <a:endParaRPr lang="en-US" sz="1245" dirty="0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 dirty="0">
                          <a:solidFill>
                            <a:srgbClr val="1B2435"/>
                          </a:solidFill>
                        </a:rPr>
                        <a:t>Life Sciences Gr 10-12</a:t>
                      </a:r>
                      <a:endParaRPr lang="en-US" sz="1245" dirty="0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 dirty="0">
                          <a:solidFill>
                            <a:srgbClr val="1B2435"/>
                          </a:solidFill>
                        </a:rPr>
                        <a:t>Practical investigation skills</a:t>
                      </a:r>
                      <a:endParaRPr lang="en-US" sz="1245" dirty="0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45" dirty="0">
                          <a:solidFill>
                            <a:srgbClr val="1B2435"/>
                          </a:solidFill>
                        </a:rPr>
                        <a:t>Learners measure, record, graph, interpret and communicate findings.</a:t>
                      </a:r>
                      <a:endParaRPr lang="en-US" sz="1245" dirty="0"/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B8C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02920" y="5486400"/>
            <a:ext cx="10744200" cy="3409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230" i="1" dirty="0">
                <a:solidFill>
                  <a:srgbClr val="5D6B84"/>
                </a:solidFill>
              </a:rPr>
              <a:t>Note: relative humidity is included here as a practical extension using the kit. It strengthens inquiry and data interpretation even when it is not named as a standalone CAPS topic in these extracts.</a:t>
            </a:r>
            <a:endParaRPr lang="en-US" sz="1230" dirty="0"/>
          </a:p>
        </p:txBody>
      </p:sp>
      <p:sp>
        <p:nvSpPr>
          <p:cNvPr id="6" name="Text 3"/>
          <p:cNvSpPr/>
          <p:nvPr/>
        </p:nvSpPr>
        <p:spPr>
          <a:xfrm>
            <a:off x="502920" y="6473952"/>
            <a:ext cx="111556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D6B84"/>
                </a:solidFill>
              </a:rPr>
              <a:t>MaxIQ Space | Space STEM kit support materials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8138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D2E52"/>
                </a:solidFill>
              </a:rPr>
              <a:t>What learners investigate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66928" y="758952"/>
            <a:ext cx="8138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D6B84"/>
                </a:solidFill>
              </a:rPr>
              <a:t>A simple sequence that non-specialist facilitators can run confidently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40080" y="1417320"/>
            <a:ext cx="3063240" cy="4251960"/>
          </a:xfrm>
          <a:prstGeom prst="roundRect">
            <a:avLst>
              <a:gd name="adj" fmla="val 2388"/>
            </a:avLst>
          </a:prstGeom>
          <a:solidFill>
            <a:srgbClr val="FFFFFF"/>
          </a:solidFill>
          <a:ln w="12700">
            <a:solidFill>
              <a:srgbClr val="C8D4E7"/>
            </a:solidFill>
            <a:prstDash val="solid"/>
          </a:ln>
          <a:effectLst>
            <a:outerShdw blurRad="19050" dist="10160" dir="2700000" algn="bl" rotWithShape="0">
              <a:srgbClr val="8FA8C7">
                <a:alpha val="1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841248" y="1664208"/>
            <a:ext cx="548640" cy="411480"/>
          </a:xfrm>
          <a:prstGeom prst="roundRect">
            <a:avLst>
              <a:gd name="adj" fmla="val 17778"/>
            </a:avLst>
          </a:prstGeom>
          <a:solidFill>
            <a:srgbClr val="17376A"/>
          </a:solidFill>
          <a:ln w="12700">
            <a:solidFill>
              <a:srgbClr val="17376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024128" y="1764792"/>
            <a:ext cx="164592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508760" y="1709928"/>
            <a:ext cx="17830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D2E52"/>
                </a:solidFill>
              </a:rPr>
              <a:t>1. Big idea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96112" y="2331720"/>
            <a:ext cx="2560320" cy="18653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B2435"/>
                </a:solidFill>
              </a:rPr>
              <a:t>Earth can support life because it has sunlight, an atmosphere and suitable conditions. </a:t>
            </a:r>
          </a:p>
          <a:p>
            <a:pPr marL="0" indent="0">
              <a:buNone/>
            </a:pPr>
            <a:r>
              <a:rPr lang="en-US" sz="1550" dirty="0">
                <a:solidFill>
                  <a:srgbClr val="1B2435"/>
                </a:solidFill>
              </a:rPr>
              <a:t>Learners connect lessons about the Sun and atmospheric conditions through practical experimentation.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896112" y="4370832"/>
            <a:ext cx="2542032" cy="0"/>
          </a:xfrm>
          <a:prstGeom prst="line">
            <a:avLst/>
          </a:prstGeom>
          <a:noFill/>
          <a:ln w="12700">
            <a:solidFill>
              <a:srgbClr val="C8D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4041648" y="1417320"/>
            <a:ext cx="3063240" cy="4251960"/>
          </a:xfrm>
          <a:prstGeom prst="roundRect">
            <a:avLst>
              <a:gd name="adj" fmla="val 2388"/>
            </a:avLst>
          </a:prstGeom>
          <a:solidFill>
            <a:srgbClr val="FFFFFF"/>
          </a:solidFill>
          <a:ln w="12700">
            <a:solidFill>
              <a:srgbClr val="C8D4E7"/>
            </a:solidFill>
            <a:prstDash val="solid"/>
          </a:ln>
          <a:effectLst>
            <a:outerShdw blurRad="19050" dist="10160" dir="2700000" algn="bl" rotWithShape="0">
              <a:srgbClr val="8FA8C7">
                <a:alpha val="1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4242816" y="1664208"/>
            <a:ext cx="548640" cy="411480"/>
          </a:xfrm>
          <a:prstGeom prst="roundRect">
            <a:avLst>
              <a:gd name="adj" fmla="val 17778"/>
            </a:avLst>
          </a:prstGeom>
          <a:solidFill>
            <a:srgbClr val="2F67B2"/>
          </a:solidFill>
          <a:ln w="12700">
            <a:solidFill>
              <a:srgbClr val="2F67B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4425696" y="1764792"/>
            <a:ext cx="164592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910328" y="1709928"/>
            <a:ext cx="2121408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D2E52"/>
                </a:solidFill>
              </a:rPr>
              <a:t>2. Field experiment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297680" y="2331720"/>
            <a:ext cx="25603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B2435"/>
                </a:solidFill>
              </a:rPr>
              <a:t>Pairs of learners compare three locations such as full sun, partial shade and deep shade. </a:t>
            </a:r>
          </a:p>
          <a:p>
            <a:pPr marL="0" indent="0">
              <a:buNone/>
            </a:pPr>
            <a:r>
              <a:rPr lang="en-US" sz="1550" dirty="0">
                <a:solidFill>
                  <a:srgbClr val="1B2435"/>
                </a:solidFill>
              </a:rPr>
              <a:t>They record light intensity, air temperature and relative humidity.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4297680" y="4370832"/>
            <a:ext cx="2542032" cy="0"/>
          </a:xfrm>
          <a:prstGeom prst="line">
            <a:avLst/>
          </a:prstGeom>
          <a:noFill/>
          <a:ln w="12700">
            <a:solidFill>
              <a:srgbClr val="C8D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4"/>
          <p:cNvSpPr/>
          <p:nvPr/>
        </p:nvSpPr>
        <p:spPr>
          <a:xfrm>
            <a:off x="7443216" y="1417320"/>
            <a:ext cx="3063240" cy="4251960"/>
          </a:xfrm>
          <a:prstGeom prst="roundRect">
            <a:avLst>
              <a:gd name="adj" fmla="val 2388"/>
            </a:avLst>
          </a:prstGeom>
          <a:solidFill>
            <a:srgbClr val="FFFFFF"/>
          </a:solidFill>
          <a:ln w="12700">
            <a:solidFill>
              <a:srgbClr val="C8D4E7"/>
            </a:solidFill>
            <a:prstDash val="solid"/>
          </a:ln>
          <a:effectLst>
            <a:outerShdw blurRad="19050" dist="10160" dir="2700000" algn="bl" rotWithShape="0">
              <a:srgbClr val="8FA8C7">
                <a:alpha val="15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" name="Shape 15"/>
          <p:cNvSpPr/>
          <p:nvPr/>
        </p:nvSpPr>
        <p:spPr>
          <a:xfrm>
            <a:off x="7644384" y="1664208"/>
            <a:ext cx="548640" cy="411480"/>
          </a:xfrm>
          <a:prstGeom prst="roundRect">
            <a:avLst>
              <a:gd name="adj" fmla="val 17778"/>
            </a:avLst>
          </a:prstGeom>
          <a:solidFill>
            <a:srgbClr val="53A6A6"/>
          </a:solidFill>
          <a:ln w="12700">
            <a:solidFill>
              <a:srgbClr val="53A6A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7827264" y="1764792"/>
            <a:ext cx="164592" cy="137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11896" y="1709928"/>
            <a:ext cx="178308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D2E52"/>
                </a:solidFill>
              </a:rPr>
              <a:t>3. Share findings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7699248" y="2331720"/>
            <a:ext cx="256032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1B2435"/>
                </a:solidFill>
              </a:rPr>
              <a:t>Groups calculate averages, draw one graph and present a short claim-evidence-explanation-conclusion summary.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7699248" y="4370832"/>
            <a:ext cx="2542032" cy="0"/>
          </a:xfrm>
          <a:prstGeom prst="line">
            <a:avLst/>
          </a:prstGeom>
          <a:noFill/>
          <a:ln w="12700">
            <a:solidFill>
              <a:srgbClr val="C8D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841248" y="5925312"/>
            <a:ext cx="104241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5D6B84"/>
                </a:solidFill>
              </a:rPr>
              <a:t>Suggested timing: 25 min background | 50 min data collection | 25 min analysis | 20 min presentations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02920" y="6473952"/>
            <a:ext cx="111556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D6B84"/>
                </a:solidFill>
              </a:rPr>
              <a:t>MaxIQ Space | Space STEM kit support materials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8138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D2E52"/>
                </a:solidFill>
              </a:rPr>
              <a:t>Why Earth can support life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66928" y="758952"/>
            <a:ext cx="8138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D6B84"/>
                </a:solidFill>
              </a:rPr>
              <a:t>Link the solar system context to the local investigation</a:t>
            </a:r>
            <a:endParaRPr lang="en-US" sz="1250" dirty="0"/>
          </a:p>
        </p:txBody>
      </p:sp>
      <p:pic>
        <p:nvPicPr>
          <p:cNvPr id="4" name="Image 0" descr="/mnt/data/a_digital_space_illustration_depicts_earth_on_the.png"/>
          <p:cNvPicPr>
            <a:picLocks noChangeAspect="1"/>
          </p:cNvPicPr>
          <p:nvPr/>
        </p:nvPicPr>
        <p:blipFill>
          <a:blip r:embed="rId3"/>
          <a:srcRect l="19069" r="19069"/>
          <a:stretch/>
        </p:blipFill>
        <p:spPr>
          <a:xfrm>
            <a:off x="6812280" y="1051560"/>
            <a:ext cx="4709160" cy="50749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868680" y="1673352"/>
            <a:ext cx="329184" cy="0"/>
          </a:xfrm>
          <a:prstGeom prst="line">
            <a:avLst/>
          </a:prstGeom>
          <a:noFill/>
          <a:ln w="12700">
            <a:solidFill>
              <a:srgbClr val="E7B74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3"/>
          <p:cNvSpPr/>
          <p:nvPr/>
        </p:nvSpPr>
        <p:spPr>
          <a:xfrm>
            <a:off x="1325879" y="1463039"/>
            <a:ext cx="5353889" cy="21026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D2E52"/>
                </a:solidFill>
              </a:rPr>
              <a:t>Earth is the third planet from the Sun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325880" y="1764791"/>
            <a:ext cx="5183408" cy="4754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30" dirty="0">
                <a:solidFill>
                  <a:srgbClr val="1B2435"/>
                </a:solidFill>
              </a:rPr>
              <a:t>That places Earth in the solar system region where temperatures can support liquid water.</a:t>
            </a:r>
            <a:endParaRPr lang="en-US" sz="1430" dirty="0"/>
          </a:p>
        </p:txBody>
      </p:sp>
      <p:sp>
        <p:nvSpPr>
          <p:cNvPr id="8" name="Shape 5"/>
          <p:cNvSpPr/>
          <p:nvPr/>
        </p:nvSpPr>
        <p:spPr>
          <a:xfrm>
            <a:off x="868680" y="2724912"/>
            <a:ext cx="329184" cy="0"/>
          </a:xfrm>
          <a:prstGeom prst="line">
            <a:avLst/>
          </a:prstGeom>
          <a:noFill/>
          <a:ln w="12700">
            <a:solidFill>
              <a:srgbClr val="E7B74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6"/>
          <p:cNvSpPr/>
          <p:nvPr/>
        </p:nvSpPr>
        <p:spPr>
          <a:xfrm>
            <a:off x="1325879" y="2514599"/>
            <a:ext cx="5353889" cy="21026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D2E52"/>
                </a:solidFill>
              </a:rPr>
              <a:t>Sunlight is the main energy source for life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325880" y="2816351"/>
            <a:ext cx="5183408" cy="4754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30" dirty="0">
                <a:solidFill>
                  <a:srgbClr val="1B2435"/>
                </a:solidFill>
              </a:rPr>
              <a:t>Plants use sunlight and all food chains depend on that stored energy.</a:t>
            </a:r>
            <a:endParaRPr lang="en-US" sz="1430" dirty="0"/>
          </a:p>
        </p:txBody>
      </p:sp>
      <p:sp>
        <p:nvSpPr>
          <p:cNvPr id="11" name="Shape 8"/>
          <p:cNvSpPr/>
          <p:nvPr/>
        </p:nvSpPr>
        <p:spPr>
          <a:xfrm>
            <a:off x="868680" y="3776472"/>
            <a:ext cx="329184" cy="0"/>
          </a:xfrm>
          <a:prstGeom prst="line">
            <a:avLst/>
          </a:prstGeom>
          <a:noFill/>
          <a:ln w="12700">
            <a:solidFill>
              <a:srgbClr val="E7B74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/>
          <p:nvPr/>
        </p:nvSpPr>
        <p:spPr>
          <a:xfrm>
            <a:off x="1325879" y="3566159"/>
            <a:ext cx="5353889" cy="21026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D2E52"/>
                </a:solidFill>
              </a:rPr>
              <a:t>The atmosphere matters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325880" y="3867911"/>
            <a:ext cx="5183408" cy="4754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30" dirty="0">
                <a:solidFill>
                  <a:srgbClr val="1B2435"/>
                </a:solidFill>
              </a:rPr>
              <a:t>Air protects life, helps regulate temperature and contains the water vapour linked to humidity.</a:t>
            </a:r>
            <a:endParaRPr lang="en-US" sz="1430" dirty="0"/>
          </a:p>
        </p:txBody>
      </p:sp>
      <p:sp>
        <p:nvSpPr>
          <p:cNvPr id="14" name="Shape 11"/>
          <p:cNvSpPr/>
          <p:nvPr/>
        </p:nvSpPr>
        <p:spPr>
          <a:xfrm>
            <a:off x="868680" y="4828032"/>
            <a:ext cx="329184" cy="0"/>
          </a:xfrm>
          <a:prstGeom prst="line">
            <a:avLst/>
          </a:prstGeom>
          <a:noFill/>
          <a:ln w="12700">
            <a:solidFill>
              <a:srgbClr val="E7B74A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1325879" y="4617719"/>
            <a:ext cx="5353889" cy="21026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D2E52"/>
                </a:solidFill>
              </a:rPr>
              <a:t>Local measurements make the idea visible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1325880" y="4919471"/>
            <a:ext cx="5183408" cy="47548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30" dirty="0">
                <a:solidFill>
                  <a:srgbClr val="1B2435"/>
                </a:solidFill>
              </a:rPr>
              <a:t>Learners test how more or less sunlight can change sensor readings in different places.</a:t>
            </a:r>
            <a:endParaRPr lang="en-US" sz="1430" dirty="0"/>
          </a:p>
        </p:txBody>
      </p:sp>
      <p:sp>
        <p:nvSpPr>
          <p:cNvPr id="17" name="Text 14"/>
          <p:cNvSpPr/>
          <p:nvPr/>
        </p:nvSpPr>
        <p:spPr>
          <a:xfrm>
            <a:off x="502920" y="6473952"/>
            <a:ext cx="111556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D6B84"/>
                </a:solidFill>
              </a:rPr>
              <a:t>MaxIQ Space | Space STEM kit support materials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8138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D2E52"/>
                </a:solidFill>
              </a:rPr>
              <a:t>How sunlight intensity changes local air conditions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66928" y="758952"/>
            <a:ext cx="8138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D6B84"/>
                </a:solidFill>
              </a:rPr>
              <a:t>Learners use local measurements to test how sunlight can affect conditions near Earth’s surface</a:t>
            </a:r>
            <a:endParaRPr lang="en-US" sz="1250" dirty="0"/>
          </a:p>
        </p:txBody>
      </p:sp>
      <p:pic>
        <p:nvPicPr>
          <p:cNvPr id="4" name="Image 0" descr="/mnt/data/a_digital_educational_illustration_shows_earth_s_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661160"/>
            <a:ext cx="5577840" cy="37185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629400" y="1572768"/>
            <a:ext cx="4645152" cy="987552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C8D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3"/>
          <p:cNvSpPr/>
          <p:nvPr/>
        </p:nvSpPr>
        <p:spPr>
          <a:xfrm>
            <a:off x="6839712" y="1755648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E7B74A"/>
          </a:solidFill>
          <a:ln w="12700">
            <a:solidFill>
              <a:srgbClr val="E7B7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7424928" y="1664208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D2E52"/>
                </a:solidFill>
              </a:rPr>
              <a:t>Light intensity</a:t>
            </a:r>
            <a:endParaRPr lang="en-US" sz="1420" dirty="0"/>
          </a:p>
        </p:txBody>
      </p:sp>
      <p:sp>
        <p:nvSpPr>
          <p:cNvPr id="8" name="Text 5"/>
          <p:cNvSpPr/>
          <p:nvPr/>
        </p:nvSpPr>
        <p:spPr>
          <a:xfrm>
            <a:off x="7333488" y="1965960"/>
            <a:ext cx="3703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dirty="0">
                <a:solidFill>
                  <a:srgbClr val="1B2435"/>
                </a:solidFill>
              </a:rPr>
              <a:t>Brightness of the natural light at the sensor. </a:t>
            </a:r>
            <a:br>
              <a:rPr lang="en-US" sz="1180" dirty="0">
                <a:solidFill>
                  <a:srgbClr val="1B2435"/>
                </a:solidFill>
              </a:rPr>
            </a:br>
            <a:r>
              <a:rPr lang="en-US" sz="1180" dirty="0">
                <a:solidFill>
                  <a:srgbClr val="1B2435"/>
                </a:solidFill>
              </a:rPr>
              <a:t>Usually highest in direct sun.</a:t>
            </a:r>
            <a:endParaRPr lang="en-US" sz="1180" dirty="0"/>
          </a:p>
        </p:txBody>
      </p:sp>
      <p:sp>
        <p:nvSpPr>
          <p:cNvPr id="9" name="Shape 6"/>
          <p:cNvSpPr/>
          <p:nvPr/>
        </p:nvSpPr>
        <p:spPr>
          <a:xfrm>
            <a:off x="6629400" y="2743200"/>
            <a:ext cx="4645152" cy="987552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C8D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7"/>
          <p:cNvSpPr/>
          <p:nvPr/>
        </p:nvSpPr>
        <p:spPr>
          <a:xfrm>
            <a:off x="6839712" y="292608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2F67B2"/>
          </a:solidFill>
          <a:ln w="12700">
            <a:solidFill>
              <a:srgbClr val="2F67B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7424928" y="2834640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D2E52"/>
                </a:solidFill>
              </a:rPr>
              <a:t>Air temperature</a:t>
            </a:r>
            <a:endParaRPr lang="en-US" sz="1420" dirty="0"/>
          </a:p>
        </p:txBody>
      </p:sp>
      <p:sp>
        <p:nvSpPr>
          <p:cNvPr id="12" name="Text 9"/>
          <p:cNvSpPr/>
          <p:nvPr/>
        </p:nvSpPr>
        <p:spPr>
          <a:xfrm>
            <a:off x="7333488" y="3136392"/>
            <a:ext cx="37033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dirty="0">
                <a:solidFill>
                  <a:srgbClr val="1B2435"/>
                </a:solidFill>
              </a:rPr>
              <a:t>How warm or cool the air is. </a:t>
            </a:r>
            <a:br>
              <a:rPr lang="en-US" sz="1180" dirty="0">
                <a:solidFill>
                  <a:srgbClr val="1B2435"/>
                </a:solidFill>
              </a:rPr>
            </a:br>
            <a:r>
              <a:rPr lang="en-US" sz="1180" dirty="0">
                <a:solidFill>
                  <a:srgbClr val="1B2435"/>
                </a:solidFill>
              </a:rPr>
              <a:t>It should rise when sunlight is stronger.</a:t>
            </a:r>
            <a:endParaRPr lang="en-US" sz="1180" dirty="0"/>
          </a:p>
        </p:txBody>
      </p:sp>
      <p:sp>
        <p:nvSpPr>
          <p:cNvPr id="13" name="Shape 10"/>
          <p:cNvSpPr/>
          <p:nvPr/>
        </p:nvSpPr>
        <p:spPr>
          <a:xfrm>
            <a:off x="6629400" y="3913632"/>
            <a:ext cx="4645152" cy="987552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C8D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1"/>
          <p:cNvSpPr/>
          <p:nvPr/>
        </p:nvSpPr>
        <p:spPr>
          <a:xfrm>
            <a:off x="6839712" y="4096512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53A6A6"/>
          </a:solidFill>
          <a:ln w="12700">
            <a:solidFill>
              <a:srgbClr val="53A6A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7424928" y="4005072"/>
            <a:ext cx="182880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20" b="1" dirty="0">
                <a:solidFill>
                  <a:srgbClr val="1D2E52"/>
                </a:solidFill>
              </a:rPr>
              <a:t>Relative humidity</a:t>
            </a:r>
            <a:endParaRPr lang="en-US" sz="1420" dirty="0"/>
          </a:p>
        </p:txBody>
      </p:sp>
      <p:sp>
        <p:nvSpPr>
          <p:cNvPr id="16" name="Text 13"/>
          <p:cNvSpPr/>
          <p:nvPr/>
        </p:nvSpPr>
        <p:spPr>
          <a:xfrm>
            <a:off x="7333488" y="4306824"/>
            <a:ext cx="3703320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80" dirty="0">
                <a:solidFill>
                  <a:srgbClr val="1B2435"/>
                </a:solidFill>
              </a:rPr>
              <a:t>How much water vapour the air holds compared with the maximum possible at that temperature. </a:t>
            </a:r>
            <a:br>
              <a:rPr lang="en-US" sz="1180" dirty="0">
                <a:solidFill>
                  <a:srgbClr val="1B2435"/>
                </a:solidFill>
              </a:rPr>
            </a:br>
            <a:r>
              <a:rPr lang="en-US" sz="1180" dirty="0">
                <a:solidFill>
                  <a:srgbClr val="1B2435"/>
                </a:solidFill>
              </a:rPr>
              <a:t>It may vary more than the other two data sets.</a:t>
            </a:r>
            <a:endParaRPr lang="en-US" sz="1180" dirty="0"/>
          </a:p>
        </p:txBody>
      </p:sp>
      <p:sp>
        <p:nvSpPr>
          <p:cNvPr id="17" name="Text 14"/>
          <p:cNvSpPr/>
          <p:nvPr/>
        </p:nvSpPr>
        <p:spPr>
          <a:xfrm>
            <a:off x="6629400" y="5413248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40" i="1" dirty="0">
                <a:solidFill>
                  <a:srgbClr val="5D6B84"/>
                </a:solidFill>
              </a:rPr>
              <a:t>Facilitator note: if humidity does not show a neat pattern, learners can still present a valid conclusion by describing that uncertainty honestly.</a:t>
            </a:r>
            <a:endParaRPr lang="en-US" sz="1240" dirty="0"/>
          </a:p>
        </p:txBody>
      </p:sp>
      <p:sp>
        <p:nvSpPr>
          <p:cNvPr id="18" name="Text 15"/>
          <p:cNvSpPr/>
          <p:nvPr/>
        </p:nvSpPr>
        <p:spPr>
          <a:xfrm>
            <a:off x="502920" y="6473952"/>
            <a:ext cx="111556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D6B84"/>
                </a:solidFill>
              </a:rPr>
              <a:t>MaxIQ Space | Space STEM kit support materials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BEA870-17FD-4E48-4E91-C31885250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ECBBAC0-2E07-76F5-23F4-6B95B99B1323}"/>
              </a:ext>
            </a:extLst>
          </p:cNvPr>
          <p:cNvSpPr/>
          <p:nvPr/>
        </p:nvSpPr>
        <p:spPr>
          <a:xfrm>
            <a:off x="566928" y="347471"/>
            <a:ext cx="10843194" cy="387997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D2E52"/>
                </a:solidFill>
              </a:rPr>
              <a:t>Springbot Coding or STEM standard code</a:t>
            </a:r>
            <a:endParaRPr lang="en-US" sz="4000" dirty="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5C116A4D-6323-B64E-0B6F-275B094A9D1C}"/>
              </a:ext>
            </a:extLst>
          </p:cNvPr>
          <p:cNvSpPr/>
          <p:nvPr/>
        </p:nvSpPr>
        <p:spPr>
          <a:xfrm>
            <a:off x="502920" y="6473952"/>
            <a:ext cx="111556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D6B84"/>
                </a:solidFill>
              </a:rPr>
              <a:t>MaxIQ Space | Space STEM kit support materials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206953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8138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D2E52"/>
                </a:solidFill>
              </a:rPr>
              <a:t>How to run the experiment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66928" y="758952"/>
            <a:ext cx="8138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D6B84"/>
                </a:solidFill>
              </a:rPr>
              <a:t>Designed for 9 pairs with 10 kits, reading the data from the OLED screen and/or saving the data to a micro-SD card.</a:t>
            </a:r>
            <a:endParaRPr lang="en-US" sz="1250" dirty="0"/>
          </a:p>
        </p:txBody>
      </p:sp>
      <p:sp>
        <p:nvSpPr>
          <p:cNvPr id="5" name="Shape 2"/>
          <p:cNvSpPr/>
          <p:nvPr/>
        </p:nvSpPr>
        <p:spPr>
          <a:xfrm>
            <a:off x="658368" y="1234440"/>
            <a:ext cx="5437632" cy="5029200"/>
          </a:xfrm>
          <a:prstGeom prst="roundRect">
            <a:avLst>
              <a:gd name="adj" fmla="val 1111"/>
            </a:avLst>
          </a:prstGeom>
          <a:solidFill>
            <a:srgbClr val="FFFFFF"/>
          </a:solidFill>
          <a:ln w="12700">
            <a:solidFill>
              <a:srgbClr val="C8D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Shape 3"/>
          <p:cNvSpPr/>
          <p:nvPr/>
        </p:nvSpPr>
        <p:spPr>
          <a:xfrm>
            <a:off x="932688" y="1526661"/>
            <a:ext cx="310896" cy="310896"/>
          </a:xfrm>
          <a:prstGeom prst="ellipse">
            <a:avLst/>
          </a:prstGeom>
          <a:solidFill>
            <a:srgbClr val="17376A"/>
          </a:solidFill>
          <a:ln w="12700">
            <a:solidFill>
              <a:srgbClr val="17376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4"/>
          <p:cNvSpPr/>
          <p:nvPr/>
        </p:nvSpPr>
        <p:spPr>
          <a:xfrm>
            <a:off x="1024128" y="1636389"/>
            <a:ext cx="128016" cy="91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1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1444752" y="1526661"/>
            <a:ext cx="4572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B2435"/>
                </a:solidFill>
              </a:rPr>
              <a:t>Choose three locations: full sun, partial shade and deep shade / indoors near a window.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932688" y="2263140"/>
            <a:ext cx="310896" cy="310896"/>
          </a:xfrm>
          <a:prstGeom prst="ellipse">
            <a:avLst/>
          </a:prstGeom>
          <a:solidFill>
            <a:srgbClr val="17376A"/>
          </a:solidFill>
          <a:ln w="12700">
            <a:solidFill>
              <a:srgbClr val="17376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1024128" y="2372868"/>
            <a:ext cx="128016" cy="91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2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1444752" y="2263140"/>
            <a:ext cx="4572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B2435"/>
                </a:solidFill>
              </a:rPr>
              <a:t>At each location, hold the sensor at the same height and in the same orientation.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932688" y="2976372"/>
            <a:ext cx="310896" cy="310896"/>
          </a:xfrm>
          <a:prstGeom prst="ellipse">
            <a:avLst/>
          </a:prstGeom>
          <a:solidFill>
            <a:srgbClr val="17376A"/>
          </a:solidFill>
          <a:ln w="12700">
            <a:solidFill>
              <a:srgbClr val="17376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/>
          <p:nvPr/>
        </p:nvSpPr>
        <p:spPr>
          <a:xfrm>
            <a:off x="1024128" y="3086100"/>
            <a:ext cx="128016" cy="91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3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1444752" y="2976372"/>
            <a:ext cx="4572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B2435"/>
                </a:solidFill>
              </a:rPr>
              <a:t>Wait for the OLED readings to settle, then record light, air temperature and relative humidity.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932688" y="3650859"/>
            <a:ext cx="310896" cy="310896"/>
          </a:xfrm>
          <a:prstGeom prst="ellipse">
            <a:avLst/>
          </a:prstGeom>
          <a:solidFill>
            <a:srgbClr val="17376A"/>
          </a:solidFill>
          <a:ln w="12700">
            <a:solidFill>
              <a:srgbClr val="17376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3"/>
          <p:cNvSpPr/>
          <p:nvPr/>
        </p:nvSpPr>
        <p:spPr>
          <a:xfrm>
            <a:off x="1024128" y="3760587"/>
            <a:ext cx="128016" cy="91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4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1444752" y="3650859"/>
            <a:ext cx="4572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B2435"/>
                </a:solidFill>
              </a:rPr>
              <a:t>Take three readings per location, one minute apart if time allows.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932688" y="4356342"/>
            <a:ext cx="310896" cy="310896"/>
          </a:xfrm>
          <a:prstGeom prst="ellipse">
            <a:avLst/>
          </a:prstGeom>
          <a:solidFill>
            <a:srgbClr val="17376A"/>
          </a:solidFill>
          <a:ln w="12700">
            <a:solidFill>
              <a:srgbClr val="17376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6"/>
          <p:cNvSpPr/>
          <p:nvPr/>
        </p:nvSpPr>
        <p:spPr>
          <a:xfrm>
            <a:off x="1024128" y="4466070"/>
            <a:ext cx="128016" cy="91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5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1444752" y="4356342"/>
            <a:ext cx="4572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B2435"/>
                </a:solidFill>
              </a:rPr>
              <a:t>If a micro-SD card is fitted, save the readings as CSV for later checking and graphing.</a:t>
            </a:r>
            <a:endParaRPr lang="en-US" sz="1500" dirty="0"/>
          </a:p>
        </p:txBody>
      </p:sp>
      <p:sp>
        <p:nvSpPr>
          <p:cNvPr id="21" name="Shape 18"/>
          <p:cNvSpPr/>
          <p:nvPr/>
        </p:nvSpPr>
        <p:spPr>
          <a:xfrm>
            <a:off x="932688" y="5085072"/>
            <a:ext cx="310896" cy="310896"/>
          </a:xfrm>
          <a:prstGeom prst="ellipse">
            <a:avLst/>
          </a:prstGeom>
          <a:solidFill>
            <a:srgbClr val="17376A"/>
          </a:solidFill>
          <a:ln w="12700">
            <a:solidFill>
              <a:srgbClr val="17376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19"/>
          <p:cNvSpPr/>
          <p:nvPr/>
        </p:nvSpPr>
        <p:spPr>
          <a:xfrm>
            <a:off x="1024128" y="5194800"/>
            <a:ext cx="128016" cy="91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</a:rPr>
              <a:t>6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1444752" y="5085072"/>
            <a:ext cx="45720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B2435"/>
                </a:solidFill>
              </a:rPr>
              <a:t>Return to class, calculate averages and compare the three locations.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868680" y="5683536"/>
            <a:ext cx="5120640" cy="384048"/>
          </a:xfrm>
          <a:prstGeom prst="roundRect">
            <a:avLst>
              <a:gd name="adj" fmla="val 11905"/>
            </a:avLst>
          </a:prstGeom>
          <a:solidFill>
            <a:srgbClr val="DDE9F8"/>
          </a:solidFill>
          <a:ln w="12700">
            <a:solidFill>
              <a:srgbClr val="DDE9F8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Text 22"/>
          <p:cNvSpPr/>
          <p:nvPr/>
        </p:nvSpPr>
        <p:spPr>
          <a:xfrm>
            <a:off x="1024128" y="5784120"/>
            <a:ext cx="4800600" cy="1097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7376A"/>
                </a:solidFill>
              </a:rPr>
              <a:t>Fair test reminders: same sensor height, same number of readings, same recording units</a:t>
            </a:r>
            <a:endParaRPr lang="en-US" sz="1250" dirty="0"/>
          </a:p>
        </p:txBody>
      </p:sp>
      <p:sp>
        <p:nvSpPr>
          <p:cNvPr id="26" name="Text 23"/>
          <p:cNvSpPr/>
          <p:nvPr/>
        </p:nvSpPr>
        <p:spPr>
          <a:xfrm>
            <a:off x="502920" y="6473952"/>
            <a:ext cx="111556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D6B84"/>
                </a:solidFill>
              </a:rPr>
              <a:t>MaxIQ Space | Space STEM kit support materials</a:t>
            </a:r>
            <a:endParaRPr lang="en-US" sz="1000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50491A5-0FC1-923B-2D83-3069EBEEA7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941" r="16694"/>
          <a:stretch>
            <a:fillRect/>
          </a:stretch>
        </p:blipFill>
        <p:spPr>
          <a:xfrm>
            <a:off x="6199632" y="1234440"/>
            <a:ext cx="5760720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8138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D2E52"/>
                </a:solidFill>
              </a:rPr>
              <a:t>From readings to evidence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66928" y="758952"/>
            <a:ext cx="8138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D6B84"/>
                </a:solidFill>
              </a:rPr>
              <a:t>An example data pattern learners can compare with their own results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5440680" cy="4983480"/>
          </a:xfrm>
          <a:prstGeom prst="roundRect">
            <a:avLst>
              <a:gd name="adj" fmla="val 1101"/>
            </a:avLst>
          </a:prstGeom>
          <a:solidFill>
            <a:srgbClr val="FFFFFF"/>
          </a:solidFill>
          <a:ln w="12700">
            <a:solidFill>
              <a:srgbClr val="C8D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Text 3"/>
          <p:cNvSpPr/>
          <p:nvPr/>
        </p:nvSpPr>
        <p:spPr>
          <a:xfrm>
            <a:off x="914400" y="1426464"/>
            <a:ext cx="258775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D2E52"/>
                </a:solidFill>
              </a:rPr>
              <a:t>Example</a:t>
            </a:r>
            <a:endParaRPr lang="en-US" sz="17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1737360"/>
          <a:ext cx="4663440" cy="1371600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Location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6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Light (lux)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6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Temp (deg C)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6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RH (%)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 dirty="0">
                          <a:solidFill>
                            <a:srgbClr val="1B2435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A: Full sun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 dirty="0">
                          <a:solidFill>
                            <a:srgbClr val="1B2435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18,500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 dirty="0">
                          <a:solidFill>
                            <a:srgbClr val="1B2435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31.2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 dirty="0">
                          <a:solidFill>
                            <a:srgbClr val="1B2435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41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 dirty="0">
                          <a:solidFill>
                            <a:srgbClr val="1B2435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B: Partial shade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 dirty="0">
                          <a:solidFill>
                            <a:srgbClr val="1B2435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7,300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 dirty="0">
                          <a:solidFill>
                            <a:srgbClr val="1B2435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28.4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 dirty="0">
                          <a:solidFill>
                            <a:srgbClr val="1B2435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49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 dirty="0">
                          <a:solidFill>
                            <a:srgbClr val="1B2435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C: Deep shade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 dirty="0">
                          <a:solidFill>
                            <a:srgbClr val="1B2435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1,200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 dirty="0">
                          <a:solidFill>
                            <a:srgbClr val="1B2435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26.8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20" dirty="0">
                          <a:solidFill>
                            <a:srgbClr val="1B2435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55</a:t>
                      </a:r>
                      <a:endParaRPr lang="en-US" sz="13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64008" marR="64008" marT="64008" marB="64008">
                    <a:lnL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6B7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B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Shape 4"/>
          <p:cNvSpPr/>
          <p:nvPr/>
        </p:nvSpPr>
        <p:spPr>
          <a:xfrm>
            <a:off x="1078992" y="5504688"/>
            <a:ext cx="3291840" cy="0"/>
          </a:xfrm>
          <a:prstGeom prst="line">
            <a:avLst/>
          </a:prstGeom>
          <a:noFill/>
          <a:ln w="12700">
            <a:solidFill>
              <a:srgbClr val="1D2E5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5"/>
          <p:cNvSpPr/>
          <p:nvPr/>
        </p:nvSpPr>
        <p:spPr>
          <a:xfrm>
            <a:off x="1078992" y="3950208"/>
            <a:ext cx="0" cy="1554480"/>
          </a:xfrm>
          <a:prstGeom prst="line">
            <a:avLst/>
          </a:prstGeom>
          <a:noFill/>
          <a:ln w="12700">
            <a:solidFill>
              <a:srgbClr val="1D2E5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9" name="Shape 6"/>
          <p:cNvSpPr/>
          <p:nvPr/>
        </p:nvSpPr>
        <p:spPr>
          <a:xfrm>
            <a:off x="1481328" y="3675888"/>
            <a:ext cx="658368" cy="1828800"/>
          </a:xfrm>
          <a:prstGeom prst="rect">
            <a:avLst/>
          </a:prstGeom>
          <a:solidFill>
            <a:srgbClr val="E7B74A"/>
          </a:solidFill>
          <a:ln w="12700">
            <a:solidFill>
              <a:srgbClr val="E7B7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1362456" y="5532120"/>
            <a:ext cx="914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B2435"/>
                </a:solidFill>
              </a:rPr>
              <a:t>Full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B2435"/>
                </a:solidFill>
              </a:rPr>
              <a:t>sun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2706624" y="4270248"/>
            <a:ext cx="658368" cy="1234440"/>
          </a:xfrm>
          <a:prstGeom prst="rect">
            <a:avLst/>
          </a:prstGeom>
          <a:solidFill>
            <a:srgbClr val="2F67B2"/>
          </a:solidFill>
          <a:ln w="12700">
            <a:solidFill>
              <a:srgbClr val="2F67B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9"/>
          <p:cNvSpPr/>
          <p:nvPr/>
        </p:nvSpPr>
        <p:spPr>
          <a:xfrm>
            <a:off x="2587752" y="5532120"/>
            <a:ext cx="914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B2435"/>
                </a:solidFill>
              </a:rPr>
              <a:t>Partial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B2435"/>
                </a:solidFill>
              </a:rPr>
              <a:t>shade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3931920" y="5093208"/>
            <a:ext cx="658368" cy="411480"/>
          </a:xfrm>
          <a:prstGeom prst="rect">
            <a:avLst/>
          </a:prstGeom>
          <a:solidFill>
            <a:srgbClr val="53A6A6"/>
          </a:solidFill>
          <a:ln w="12700">
            <a:solidFill>
              <a:srgbClr val="53A6A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3813048" y="5532120"/>
            <a:ext cx="91440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B2435"/>
                </a:solidFill>
              </a:rPr>
              <a:t>Deep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1B2435"/>
                </a:solidFill>
              </a:rPr>
              <a:t>shade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6583680" y="1426463"/>
            <a:ext cx="4050792" cy="2377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D2E52"/>
                </a:solidFill>
              </a:rPr>
              <a:t>What to ask learners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6565392" y="1874520"/>
            <a:ext cx="4069080" cy="0"/>
          </a:xfrm>
          <a:prstGeom prst="line">
            <a:avLst/>
          </a:prstGeom>
          <a:noFill/>
          <a:ln w="12700">
            <a:solidFill>
              <a:srgbClr val="C8D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4"/>
          <p:cNvSpPr/>
          <p:nvPr/>
        </p:nvSpPr>
        <p:spPr>
          <a:xfrm>
            <a:off x="6720839" y="2194559"/>
            <a:ext cx="5119865" cy="3722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30" dirty="0">
                <a:solidFill>
                  <a:srgbClr val="1B2435"/>
                </a:solidFill>
              </a:rPr>
              <a:t>Which location has the highest light intensity?</a:t>
            </a:r>
            <a:endParaRPr lang="en-US" sz="1530" dirty="0"/>
          </a:p>
        </p:txBody>
      </p:sp>
      <p:sp>
        <p:nvSpPr>
          <p:cNvPr id="18" name="Text 15"/>
          <p:cNvSpPr/>
          <p:nvPr/>
        </p:nvSpPr>
        <p:spPr>
          <a:xfrm>
            <a:off x="6720839" y="2944367"/>
            <a:ext cx="5119865" cy="3722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30" dirty="0">
                <a:solidFill>
                  <a:srgbClr val="1B2435"/>
                </a:solidFill>
              </a:rPr>
              <a:t>Does the warmest location also have the highest light reading?</a:t>
            </a:r>
            <a:endParaRPr lang="en-US" sz="1530" dirty="0"/>
          </a:p>
        </p:txBody>
      </p:sp>
      <p:sp>
        <p:nvSpPr>
          <p:cNvPr id="19" name="Text 16"/>
          <p:cNvSpPr/>
          <p:nvPr/>
        </p:nvSpPr>
        <p:spPr>
          <a:xfrm>
            <a:off x="6720839" y="3694175"/>
            <a:ext cx="5119865" cy="3722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30" dirty="0">
                <a:solidFill>
                  <a:srgbClr val="1B2435"/>
                </a:solidFill>
              </a:rPr>
              <a:t>How does humidity compare across the three locations?</a:t>
            </a:r>
            <a:endParaRPr lang="en-US" sz="1530" dirty="0"/>
          </a:p>
        </p:txBody>
      </p:sp>
      <p:sp>
        <p:nvSpPr>
          <p:cNvPr id="20" name="Text 17"/>
          <p:cNvSpPr/>
          <p:nvPr/>
        </p:nvSpPr>
        <p:spPr>
          <a:xfrm>
            <a:off x="6720839" y="4443983"/>
            <a:ext cx="5119865" cy="3722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30" dirty="0">
                <a:solidFill>
                  <a:srgbClr val="1B2435"/>
                </a:solidFill>
              </a:rPr>
              <a:t>What can sunlight explain, and what might be linked to other environmental factors?</a:t>
            </a:r>
            <a:endParaRPr lang="en-US" sz="1530" dirty="0"/>
          </a:p>
        </p:txBody>
      </p:sp>
      <p:sp>
        <p:nvSpPr>
          <p:cNvPr id="21" name="Text 18"/>
          <p:cNvSpPr/>
          <p:nvPr/>
        </p:nvSpPr>
        <p:spPr>
          <a:xfrm>
            <a:off x="502920" y="6473952"/>
            <a:ext cx="111556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D6B84"/>
                </a:solidFill>
              </a:rPr>
              <a:t>MaxIQ Space | Space STEM kit support materials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47472"/>
            <a:ext cx="8138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D2E52"/>
                </a:solidFill>
              </a:rPr>
              <a:t>How learners present results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66928" y="758952"/>
            <a:ext cx="8138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D6B84"/>
                </a:solidFill>
              </a:rPr>
              <a:t>Use a short claim-evidence-explanation-conclusion structure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1143000" y="3246120"/>
            <a:ext cx="9646920" cy="0"/>
          </a:xfrm>
          <a:prstGeom prst="line">
            <a:avLst/>
          </a:prstGeom>
          <a:noFill/>
          <a:ln w="12700">
            <a:solidFill>
              <a:srgbClr val="C8D4E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" name="Shape 3"/>
          <p:cNvSpPr/>
          <p:nvPr/>
        </p:nvSpPr>
        <p:spPr>
          <a:xfrm>
            <a:off x="914400" y="1828800"/>
            <a:ext cx="1828800" cy="2468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8D4E7"/>
            </a:solidFill>
            <a:prstDash val="solid"/>
          </a:ln>
          <a:effectLst>
            <a:outerShdw blurRad="17780" dist="10160" dir="2700000" algn="bl" rotWithShape="0">
              <a:srgbClr val="8FA8C7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914400" y="2039111"/>
            <a:ext cx="1828800" cy="411459"/>
          </a:xfrm>
          <a:prstGeom prst="roundRect">
            <a:avLst>
              <a:gd name="adj" fmla="val 16667"/>
            </a:avLst>
          </a:prstGeom>
          <a:solidFill>
            <a:srgbClr val="17376A"/>
          </a:solidFill>
          <a:ln w="12700">
            <a:solidFill>
              <a:srgbClr val="17376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1171956" y="2139696"/>
            <a:ext cx="1295400" cy="15674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Claim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14400" y="2697480"/>
            <a:ext cx="1828800" cy="758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B2435"/>
                </a:solidFill>
              </a:rPr>
              <a:t>What is your main finding?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429000" y="1828800"/>
            <a:ext cx="1828800" cy="2468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8D4E7"/>
            </a:solidFill>
            <a:prstDash val="solid"/>
          </a:ln>
          <a:effectLst>
            <a:outerShdw blurRad="17780" dist="10160" dir="2700000" algn="bl" rotWithShape="0">
              <a:srgbClr val="8FA8C7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0" name="Shape 8"/>
          <p:cNvSpPr/>
          <p:nvPr/>
        </p:nvSpPr>
        <p:spPr>
          <a:xfrm>
            <a:off x="3429000" y="2039111"/>
            <a:ext cx="1828800" cy="411459"/>
          </a:xfrm>
          <a:prstGeom prst="roundRect">
            <a:avLst>
              <a:gd name="adj" fmla="val 16667"/>
            </a:avLst>
          </a:prstGeom>
          <a:solidFill>
            <a:srgbClr val="2F67B2"/>
          </a:solidFill>
          <a:ln w="12700">
            <a:solidFill>
              <a:srgbClr val="2F67B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3686556" y="2139696"/>
            <a:ext cx="1295400" cy="15674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Evidence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3429000" y="2697480"/>
            <a:ext cx="1828800" cy="758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B2435"/>
                </a:solidFill>
              </a:rPr>
              <a:t>Which numbers or graph support it?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5943600" y="1828800"/>
            <a:ext cx="1828800" cy="2468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8D4E7"/>
            </a:solidFill>
            <a:prstDash val="solid"/>
          </a:ln>
          <a:effectLst>
            <a:outerShdw blurRad="17780" dist="10160" dir="2700000" algn="bl" rotWithShape="0">
              <a:srgbClr val="8FA8C7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5943600" y="2039111"/>
            <a:ext cx="1828800" cy="411459"/>
          </a:xfrm>
          <a:prstGeom prst="roundRect">
            <a:avLst>
              <a:gd name="adj" fmla="val 16667"/>
            </a:avLst>
          </a:prstGeom>
          <a:solidFill>
            <a:srgbClr val="53A6A6"/>
          </a:solidFill>
          <a:ln w="12700">
            <a:solidFill>
              <a:srgbClr val="53A6A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6201156" y="2139696"/>
            <a:ext cx="1295400" cy="15674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Explanation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943600" y="2697480"/>
            <a:ext cx="1828800" cy="758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B2435"/>
                </a:solidFill>
              </a:rPr>
              <a:t>Why might this pattern happen?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8458200" y="1828800"/>
            <a:ext cx="1828800" cy="24688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8D4E7"/>
            </a:solidFill>
            <a:prstDash val="solid"/>
          </a:ln>
          <a:effectLst>
            <a:outerShdw blurRad="17780" dist="10160" dir="2700000" algn="bl" rotWithShape="0">
              <a:srgbClr val="8FA8C7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8" name="Shape 16"/>
          <p:cNvSpPr/>
          <p:nvPr/>
        </p:nvSpPr>
        <p:spPr>
          <a:xfrm>
            <a:off x="8458200" y="2039111"/>
            <a:ext cx="1828800" cy="411459"/>
          </a:xfrm>
          <a:prstGeom prst="roundRect">
            <a:avLst>
              <a:gd name="adj" fmla="val 16667"/>
            </a:avLst>
          </a:prstGeom>
          <a:solidFill>
            <a:srgbClr val="E7B74A"/>
          </a:solidFill>
          <a:ln w="12700">
            <a:solidFill>
              <a:srgbClr val="E7B74A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8715756" y="2139696"/>
            <a:ext cx="1295400" cy="15674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Conclusion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8458200" y="2697480"/>
            <a:ext cx="1828800" cy="758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1B2435"/>
                </a:solidFill>
              </a:rPr>
              <a:t>What do you conclude overall?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960120" y="4937759"/>
            <a:ext cx="3286416" cy="228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D2E52"/>
                </a:solidFill>
              </a:rPr>
              <a:t>Assessment focus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960120" y="5303520"/>
            <a:ext cx="9875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20" dirty="0">
                <a:solidFill>
                  <a:srgbClr val="1B2435"/>
                </a:solidFill>
              </a:rPr>
              <a:t>Accuracy of results | Use of evidence | Quality of explanation | Clear teamwork and speaking</a:t>
            </a:r>
            <a:endParaRPr lang="en-US" sz="1520" dirty="0"/>
          </a:p>
        </p:txBody>
      </p:sp>
      <p:sp>
        <p:nvSpPr>
          <p:cNvPr id="23" name="Text 21"/>
          <p:cNvSpPr/>
          <p:nvPr/>
        </p:nvSpPr>
        <p:spPr>
          <a:xfrm>
            <a:off x="960120" y="5715000"/>
            <a:ext cx="9875520" cy="2103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D6B84"/>
                </a:solidFill>
              </a:rPr>
              <a:t>Facilitator prompt: “If your humidity data is inconsistent, say so and explain what might have influenced it.”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02920" y="6473952"/>
            <a:ext cx="111556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D6B84"/>
                </a:solidFill>
              </a:rPr>
              <a:t>MaxIQ Space | Space STEM kit support materials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05752-88BE-3019-0ABD-8F8BE5AF2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FE84861-8F26-7FCF-5EEA-6B3E812ACDE1}"/>
              </a:ext>
            </a:extLst>
          </p:cNvPr>
          <p:cNvSpPr/>
          <p:nvPr/>
        </p:nvSpPr>
        <p:spPr>
          <a:xfrm>
            <a:off x="566928" y="347472"/>
            <a:ext cx="81381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D2E52"/>
                </a:solidFill>
              </a:rPr>
              <a:t>A solar eclipse: Sun, Moon, and Earth alignment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D7B64CF-D3C1-5AFD-4B2F-DC4317D9DA0F}"/>
              </a:ext>
            </a:extLst>
          </p:cNvPr>
          <p:cNvSpPr/>
          <p:nvPr/>
        </p:nvSpPr>
        <p:spPr>
          <a:xfrm>
            <a:off x="566928" y="758952"/>
            <a:ext cx="8138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D6B84"/>
                </a:solidFill>
              </a:rPr>
              <a:t>The Moon blocks sunlight by passing between the Sun and Earth.</a:t>
            </a:r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B99780A5-7921-1C11-A792-FE2B55BA43C7}"/>
              </a:ext>
            </a:extLst>
          </p:cNvPr>
          <p:cNvSpPr/>
          <p:nvPr/>
        </p:nvSpPr>
        <p:spPr>
          <a:xfrm>
            <a:off x="502920" y="6473952"/>
            <a:ext cx="111556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D6B84"/>
                </a:solidFill>
              </a:rPr>
              <a:t>MaxIQ Space | Space STEM kit support materials</a:t>
            </a:r>
            <a:endParaRPr lang="en-US" sz="10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16B41B5-5712-BF20-6B4E-061762A8A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1957" y="1105980"/>
            <a:ext cx="7988085" cy="5325390"/>
          </a:xfrm>
          <a:prstGeom prst="rect">
            <a:avLst/>
          </a:prstGeom>
        </p:spPr>
      </p:pic>
      <p:sp>
        <p:nvSpPr>
          <p:cNvPr id="20" name="Text 14">
            <a:extLst>
              <a:ext uri="{FF2B5EF4-FFF2-40B4-BE49-F238E27FC236}">
                <a16:creationId xmlns:a16="http://schemas.microsoft.com/office/drawing/2014/main" id="{CE5C4C1B-D1A4-3080-F994-EA05F68A98B6}"/>
              </a:ext>
            </a:extLst>
          </p:cNvPr>
          <p:cNvSpPr/>
          <p:nvPr/>
        </p:nvSpPr>
        <p:spPr>
          <a:xfrm>
            <a:off x="5452819" y="6485789"/>
            <a:ext cx="1286360" cy="3722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30" i="1" dirty="0">
                <a:solidFill>
                  <a:srgbClr val="5D6B84"/>
                </a:solidFill>
              </a:rPr>
              <a:t>Not to scale</a:t>
            </a:r>
          </a:p>
        </p:txBody>
      </p:sp>
    </p:spTree>
    <p:extLst>
      <p:ext uri="{BB962C8B-B14F-4D97-AF65-F5344CB8AC3E}">
        <p14:creationId xmlns:p14="http://schemas.microsoft.com/office/powerpoint/2010/main" val="393197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hases of the moon&#10;&#10;Description automatically generated">
            <a:extLst>
              <a:ext uri="{FF2B5EF4-FFF2-40B4-BE49-F238E27FC236}">
                <a16:creationId xmlns:a16="http://schemas.microsoft.com/office/drawing/2014/main" id="{C122E56C-288F-C626-B729-11183CA296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" r="-1" b="-1"/>
          <a:stretch/>
        </p:blipFill>
        <p:spPr>
          <a:xfrm>
            <a:off x="4960241" y="1085848"/>
            <a:ext cx="7231759" cy="5128972"/>
          </a:xfrm>
          <a:prstGeom prst="rect">
            <a:avLst/>
          </a:prstGeom>
        </p:spPr>
      </p:pic>
      <p:sp>
        <p:nvSpPr>
          <p:cNvPr id="11" name="Rectangle 1">
            <a:extLst>
              <a:ext uri="{FF2B5EF4-FFF2-40B4-BE49-F238E27FC236}">
                <a16:creationId xmlns:a16="http://schemas.microsoft.com/office/drawing/2014/main" id="{14053161-FC2F-F3AB-D6FE-31C469C4B2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978" y="250558"/>
            <a:ext cx="1050785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1D2E52"/>
                </a:solidFill>
                <a:effectLst/>
              </a:rPr>
              <a:t>What is a solar eclipse?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  <a:t>Link global solar system events to changes in sunlight near Earth’s surface.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dirty="0">
              <a:solidFill>
                <a:srgbClr val="5D6B84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rgbClr val="5D6B84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rgbClr val="1D2E52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1D2E52"/>
                </a:solidFill>
                <a:effectLst/>
              </a:rPr>
              <a:t>A solar eclipse happens when the Moon passes </a:t>
            </a:r>
            <a:b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1D2E52"/>
                </a:solidFill>
                <a:effectLst/>
              </a:rPr>
            </a:b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1D2E52"/>
                </a:solidFill>
                <a:effectLst/>
              </a:rPr>
              <a:t>between the Sun and Earth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  <a:t>This blocks some or all the Sun’s light from reaching 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  <a:t>a specific area on Earth for a short time.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rgbClr val="5D6B84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1D2E52"/>
                </a:solidFill>
                <a:effectLst/>
              </a:rPr>
              <a:t>Sunlight intensity drops rapidly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  <a:t>As the Moon covers the Sun, light levels can fall 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  <a:t>sharply, even during</a:t>
            </a:r>
            <a:r>
              <a:rPr lang="en-US" altLang="en-US" sz="1600" dirty="0">
                <a:solidFill>
                  <a:srgbClr val="5D6B84"/>
                </a:solidFill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  <a:t>daytime.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rgbClr val="5D6B84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1D2E52"/>
                </a:solidFill>
                <a:effectLst/>
              </a:rPr>
              <a:t>Local conditions can respond to reduced sunlight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  <a:t>During an eclipse, air temperature may decrease 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  <a:t>slightly and humidity patterns may change.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1D2E52"/>
                </a:solidFill>
                <a:effectLst/>
              </a:rPr>
              <a:t>Why this matters for this investigation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  <a:t>An eclipse provides a real-world example of how 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  <a:t>changes in sunlight intensity affect conditions near 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5D6B84"/>
                </a:solidFill>
                <a:effectLst/>
              </a:rPr>
              <a:t>Earth’s surface.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rgbClr val="5D6B84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1310820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658CB-5EC1-72E3-CB69-95FD703BD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B7C0E2C-4A34-0076-8143-1E9F6535644F}"/>
              </a:ext>
            </a:extLst>
          </p:cNvPr>
          <p:cNvSpPr/>
          <p:nvPr/>
        </p:nvSpPr>
        <p:spPr>
          <a:xfrm>
            <a:off x="566927" y="347472"/>
            <a:ext cx="11366767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D2E52"/>
                </a:solidFill>
              </a:rPr>
              <a:t>How do our results compare with the data collected during a solar eclipse?</a:t>
            </a:r>
            <a:endParaRPr lang="en-US" sz="26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761BECC-36F5-CC81-DD5B-CCE0855C3125}"/>
              </a:ext>
            </a:extLst>
          </p:cNvPr>
          <p:cNvSpPr/>
          <p:nvPr/>
        </p:nvSpPr>
        <p:spPr>
          <a:xfrm>
            <a:off x="566928" y="758952"/>
            <a:ext cx="8138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D6B84"/>
                </a:solidFill>
              </a:rPr>
              <a:t>Learners get to see the data collected during an intense period of change in sunlight intensity</a:t>
            </a:r>
            <a:endParaRPr lang="en-US" sz="1250" dirty="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76275608-FAA7-375F-54AD-B3915D1A389B}"/>
              </a:ext>
            </a:extLst>
          </p:cNvPr>
          <p:cNvSpPr/>
          <p:nvPr/>
        </p:nvSpPr>
        <p:spPr>
          <a:xfrm>
            <a:off x="502920" y="6473952"/>
            <a:ext cx="1115568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D6B84"/>
                </a:solidFill>
              </a:rPr>
              <a:t>MaxIQ Space | Space STEM kit support materials</a:t>
            </a:r>
            <a:endParaRPr lang="en-US" sz="1000" dirty="0"/>
          </a:p>
        </p:txBody>
      </p:sp>
      <p:pic>
        <p:nvPicPr>
          <p:cNvPr id="19" name="Content Placeholder 4" descr="A screenshot of a graph&#10;&#10;Description automatically generated">
            <a:extLst>
              <a:ext uri="{FF2B5EF4-FFF2-40B4-BE49-F238E27FC236}">
                <a16:creationId xmlns:a16="http://schemas.microsoft.com/office/drawing/2014/main" id="{03E54D3D-0412-20FA-E8DE-1E17486202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2528"/>
          <a:stretch>
            <a:fillRect/>
          </a:stretch>
        </p:blipFill>
        <p:spPr>
          <a:xfrm>
            <a:off x="805913" y="1570132"/>
            <a:ext cx="9252488" cy="389203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0" name="Picture 19" descr="A black and white text on a white background&#10;&#10;Description automatically generated">
            <a:extLst>
              <a:ext uri="{FF2B5EF4-FFF2-40B4-BE49-F238E27FC236}">
                <a16:creationId xmlns:a16="http://schemas.microsoft.com/office/drawing/2014/main" id="{7691ED40-15FC-334F-2E40-9A44AE3EA4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2385" y="3013438"/>
            <a:ext cx="1637035" cy="1005423"/>
          </a:xfrm>
          <a:prstGeom prst="rect">
            <a:avLst/>
          </a:prstGeom>
        </p:spPr>
      </p:pic>
      <p:sp>
        <p:nvSpPr>
          <p:cNvPr id="21" name="Text 14">
            <a:extLst>
              <a:ext uri="{FF2B5EF4-FFF2-40B4-BE49-F238E27FC236}">
                <a16:creationId xmlns:a16="http://schemas.microsoft.com/office/drawing/2014/main" id="{D11A6843-A57E-DED5-2E12-F09E6D16BCD9}"/>
              </a:ext>
            </a:extLst>
          </p:cNvPr>
          <p:cNvSpPr/>
          <p:nvPr/>
        </p:nvSpPr>
        <p:spPr>
          <a:xfrm>
            <a:off x="566927" y="5762319"/>
            <a:ext cx="981693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40" i="1" dirty="0">
                <a:solidFill>
                  <a:srgbClr val="5D6B84"/>
                </a:solidFill>
              </a:rPr>
              <a:t>Facilitator note: This is a screenshot of data collected during a solar eclipse in the USA in 2017. Lux is the technical term for light intensity.</a:t>
            </a:r>
          </a:p>
          <a:p>
            <a:pPr marL="0" indent="0">
              <a:buNone/>
            </a:pPr>
            <a:r>
              <a:rPr lang="en-US" sz="1240" i="1" dirty="0">
                <a:solidFill>
                  <a:srgbClr val="5D6B84"/>
                </a:solidFill>
              </a:rPr>
              <a:t>The data set may be found in the folder for this topic. </a:t>
            </a:r>
            <a:endParaRPr lang="en-US" sz="1240" dirty="0"/>
          </a:p>
        </p:txBody>
      </p:sp>
    </p:spTree>
    <p:extLst>
      <p:ext uri="{BB962C8B-B14F-4D97-AF65-F5344CB8AC3E}">
        <p14:creationId xmlns:p14="http://schemas.microsoft.com/office/powerpoint/2010/main" val="39903237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3035</TotalTime>
  <Words>2463</Words>
  <Application>Microsoft Macintosh PowerPoint</Application>
  <PresentationFormat>Widescreen</PresentationFormat>
  <Paragraphs>171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MaxIQ Space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Planet Earth in our solar system</dc:title>
  <dc:subject>Space STEM kit support materials</dc:subject>
  <dc:creator>OpenAI</dc:creator>
  <cp:lastModifiedBy>Judi@judisandrock.com</cp:lastModifiedBy>
  <cp:revision>14</cp:revision>
  <dcterms:created xsi:type="dcterms:W3CDTF">2026-04-02T10:14:30Z</dcterms:created>
  <dcterms:modified xsi:type="dcterms:W3CDTF">2026-04-29T12:11:12Z</dcterms:modified>
</cp:coreProperties>
</file>