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8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216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66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8580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32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Ons Planeet Aarde</a:t>
            </a:r>
            <a:endParaRPr lang="en-US" sz="3200" dirty="0"/>
          </a:p>
          <a:p>
            <a:pPr marL="0" indent="0">
              <a:buNone/>
            </a:pPr>
            <a:r>
              <a:rPr lang="af" sz="32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 ons Sonnestelsel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66927" y="2606040"/>
            <a:ext cx="520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af" sz="1700">
                <a:solidFill>
                  <a:srgbClr val="1B2430"/>
                </a:solidFill>
              </a:rPr>
              <a:t>Meet natuurlike lig, lugtemperatuur en relatiewe humiditeit. Gebruik bewyse om te verduidelik wat gebeur wanneer sonlig ons atmosfeer bereik.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66928" y="38862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4C9A2A"/>
          </a:solidFill>
          <a:ln w="12700">
            <a:solidFill>
              <a:srgbClr val="4C9A2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76656" y="39593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050" b="1">
                <a:solidFill>
                  <a:srgbClr val="FFFFFF"/>
                </a:solidFill>
              </a:rPr>
              <a:t>Geen WiFi nodig nie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331720" y="3886200"/>
            <a:ext cx="1645920" cy="347472"/>
          </a:xfrm>
          <a:prstGeom prst="roundRect">
            <a:avLst>
              <a:gd name="adj" fmla="val 21053"/>
            </a:avLst>
          </a:prstGeom>
          <a:solidFill>
            <a:srgbClr val="1E8A86"/>
          </a:solidFill>
          <a:ln w="12700">
            <a:solidFill>
              <a:srgbClr val="1E8A8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441448" y="3959352"/>
            <a:ext cx="1426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050" b="1">
                <a:solidFill>
                  <a:srgbClr val="FFFFFF"/>
                </a:solidFill>
              </a:rPr>
              <a:t>OLED + SD-kaart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160520" y="3886200"/>
            <a:ext cx="1463040" cy="347472"/>
          </a:xfrm>
          <a:prstGeom prst="roundRect">
            <a:avLst>
              <a:gd name="adj" fmla="val 21053"/>
            </a:avLst>
          </a:prstGeom>
          <a:solidFill>
            <a:srgbClr val="F2A03A"/>
          </a:solidFill>
          <a:ln w="12700">
            <a:solidFill>
              <a:srgbClr val="F2A0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270248" y="395935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050" b="1">
                <a:solidFill>
                  <a:srgbClr val="FFFFFF"/>
                </a:solidFill>
              </a:rPr>
              <a:t>Pare of spanne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1</a:t>
            </a:r>
            <a:endParaRPr lang="en-US" sz="750" dirty="0"/>
          </a:p>
        </p:txBody>
      </p:sp>
      <p:pic>
        <p:nvPicPr>
          <p:cNvPr id="13" name="Image 0" descr="/mnt/data/wide_colorful_educational_infographic_diagram_in_a_batch_2.png">
            <a:extLst>
              <a:ext uri="{FF2B5EF4-FFF2-40B4-BE49-F238E27FC236}">
                <a16:creationId xmlns:a16="http://schemas.microsoft.com/office/drawing/2014/main" id="{37488461-82ED-5FEB-7D46-3DAB106ADC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04" r="10604"/>
          <a:stretch/>
        </p:blipFill>
        <p:spPr>
          <a:xfrm>
            <a:off x="6736080" y="1417320"/>
            <a:ext cx="512064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Vandag se leermissie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Leerders tree op soos junior aardwaarnemingswetenskaplikes.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3657600" cy="4114800"/>
          </a:xfrm>
          <a:prstGeom prst="roundRect">
            <a:avLst>
              <a:gd name="adj" fmla="val 3000"/>
            </a:avLst>
          </a:prstGeom>
          <a:solidFill>
            <a:srgbClr val="E8F3FA"/>
          </a:solidFill>
          <a:ln w="12700">
            <a:solidFill>
              <a:srgbClr val="C9E1F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6868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100" b="1">
                <a:solidFill>
                  <a:srgbClr val="2F6F9F"/>
                </a:solidFill>
              </a:rPr>
              <a:t>Let op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68680" y="2331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600">
                <a:solidFill>
                  <a:srgbClr val="1B2430"/>
                </a:solidFill>
              </a:rPr>
              <a:t>Lees Springbot-metings van verskillende plekke af.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43400" y="1508760"/>
            <a:ext cx="3657600" cy="4114800"/>
          </a:xfrm>
          <a:prstGeom prst="roundRect">
            <a:avLst>
              <a:gd name="adj" fmla="val 3000"/>
            </a:avLst>
          </a:prstGeom>
          <a:solidFill>
            <a:srgbClr val="EAF6EA"/>
          </a:solidFill>
          <a:ln w="12700">
            <a:solidFill>
              <a:srgbClr val="CFE7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66344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100" b="1">
                <a:solidFill>
                  <a:srgbClr val="4C9A2A"/>
                </a:solidFill>
              </a:rPr>
              <a:t>Meting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4663440" y="2331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600">
                <a:solidFill>
                  <a:srgbClr val="1B2430"/>
                </a:solidFill>
              </a:rPr>
              <a:t>Neem ligintensiteit, lugtemperatuur en relatiewe humiditeit op.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138160" y="1508760"/>
            <a:ext cx="3657600" cy="4114800"/>
          </a:xfrm>
          <a:prstGeom prst="roundRect">
            <a:avLst>
              <a:gd name="adj" fmla="val 3000"/>
            </a:avLst>
          </a:prstGeom>
          <a:solidFill>
            <a:srgbClr val="FFF3DF"/>
          </a:solidFill>
          <a:ln w="12700">
            <a:solidFill>
              <a:srgbClr val="F2D6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45820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100" b="1">
                <a:solidFill>
                  <a:srgbClr val="F2A03A"/>
                </a:solidFill>
              </a:rPr>
              <a:t>Verduidelik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458200" y="2331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600">
                <a:solidFill>
                  <a:srgbClr val="1B2430"/>
                </a:solidFill>
              </a:rPr>
              <a:t>Gebruik data om resultate, bevindings en gevolgtrekkings aan te bied.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700" b="1">
                <a:solidFill>
                  <a:srgbClr val="203047"/>
                </a:solidFill>
              </a:rPr>
              <a:t>Missievraag: Hoe verander sonlig, skadu en binnenshuise toestande die lug rondom ons?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Kurrikulumskakels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'n Praktiese buitemuurse sessie wat CAPS-konsepte ondersteun.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77240" y="1463040"/>
            <a:ext cx="6766560" cy="3931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500">
                <a:solidFill>
                  <a:srgbClr val="1B2430"/>
                </a:solidFill>
              </a:rPr>
              <a:t>Graad 4-6 Natuurwetenskappe &amp; Tegnologie: Planeet Aarde en verder - Aarde in die ruimte, Son, Aarde en Son, Sonnestelsel.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af" sz="1500">
                <a:solidFill>
                  <a:srgbClr val="1B2430"/>
                </a:solidFill>
              </a:rPr>
              <a:t>Graad 6 Natuurwetenskappe &amp; Tegnologie: Aardrotasie, dag en nag, omwenteling om die Son.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af" sz="1500">
                <a:solidFill>
                  <a:srgbClr val="1B2430"/>
                </a:solidFill>
              </a:rPr>
              <a:t>Graad 7 Natuurwetenskappe: Verhouding van die Son tot Aarde - sonenergie, seisoene en lewe op Aarde.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af" sz="1500">
                <a:solidFill>
                  <a:srgbClr val="1B2430"/>
                </a:solidFill>
              </a:rPr>
              <a:t>Graad 4-7 Wiskunde: meting en datahantering - versamel, organiseer, grafiek, analiseer en rapporteer data.</a:t>
            </a:r>
            <a:endParaRPr lang="en-US" sz="1500" dirty="0"/>
          </a:p>
        </p:txBody>
      </p:sp>
      <p:pic>
        <p:nvPicPr>
          <p:cNvPr id="6" name="Image 0" descr="/mnt/data/wide_colorful_educational_infographic_diagram_in_a_batch_2.png"/>
          <p:cNvPicPr>
            <a:picLocks noChangeAspect="1"/>
          </p:cNvPicPr>
          <p:nvPr/>
        </p:nvPicPr>
        <p:blipFill>
          <a:blip r:embed="rId3"/>
          <a:srcRect l="23736" r="23736"/>
          <a:stretch/>
        </p:blipFill>
        <p:spPr>
          <a:xfrm>
            <a:off x="7818120" y="1234440"/>
            <a:ext cx="3840480" cy="411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57150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350">
                <a:solidFill>
                  <a:srgbClr val="64748B"/>
                </a:solidFill>
              </a:rPr>
              <a:t>Fasiliteerder nota: hou die wetenskap akkuraat en ouderdomsgepas. Leerders het nie gedetailleerde atmosferiese fisika nodig nie; Hulle moet sonlig, metings en bewyse verbind.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Die Aarde ontvang lig en hitte van die Son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Dit maak die Aarde anders as die meeste plekke wat ons in die ruimte ken.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/mnt/data/wide_colorful_educational_infographic_diagram_in_a_batch_2.png"/>
          <p:cNvPicPr>
            <a:picLocks noChangeAspect="1"/>
          </p:cNvPicPr>
          <p:nvPr/>
        </p:nvPicPr>
        <p:blipFill>
          <a:blip r:embed="rId3"/>
          <a:srcRect l="10604" r="10604"/>
          <a:stretch/>
        </p:blipFill>
        <p:spPr>
          <a:xfrm>
            <a:off x="640080" y="1417320"/>
            <a:ext cx="5120640" cy="3657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126480" y="1508760"/>
            <a:ext cx="5120640" cy="3291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1B2430"/>
                </a:solidFill>
              </a:rPr>
              <a:t>Die Son is ons naaste ster.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1B2430"/>
                </a:solidFill>
              </a:rPr>
              <a:t>Sonlig beweeg deur die ruimte en bereik die Aarde.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1B2430"/>
                </a:solidFill>
              </a:rPr>
              <a:t>Die aarde se atmosfeer is 'n dun laag lug rondom die planeet.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1B2430"/>
                </a:solidFill>
              </a:rPr>
              <a:t>Verskillende plekke kan verskillende lig-, temperatuur- en humiditeitslesings hê.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126480" y="50749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800" b="1">
                <a:solidFill>
                  <a:srgbClr val="1E8A86"/>
                </a:solidFill>
              </a:rPr>
              <a:t>Groot idee: ons kan ons planeet ondersoek deur die omgewing rondom ons te meet.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gaan Springbot meet?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Drie lesings help ons om plaaslike toestande te vergelyk.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77240" y="1508760"/>
            <a:ext cx="3474720" cy="1143000"/>
          </a:xfrm>
          <a:prstGeom prst="roundRect">
            <a:avLst>
              <a:gd name="adj" fmla="val 8000"/>
            </a:avLst>
          </a:prstGeom>
          <a:solidFill>
            <a:srgbClr val="FFF8DD"/>
          </a:solidFill>
          <a:ln w="9525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41832" y="1664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400">
                <a:solidFill>
                  <a:srgbClr val="000000"/>
                </a:solidFill>
              </a:rPr>
              <a:t>☀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35608" y="16733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350" b="1">
                <a:solidFill>
                  <a:srgbClr val="203047"/>
                </a:solidFill>
              </a:rPr>
              <a:t>Ligintensiteit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435608" y="19842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af" sz="1070">
                <a:solidFill>
                  <a:srgbClr val="1B2430"/>
                </a:solidFill>
              </a:rPr>
              <a:t>Hoe helder die lig is. Dit verander gewoonlik vinnig tussen sonlig en skadu.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4389120" y="1508760"/>
            <a:ext cx="3474720" cy="1143000"/>
          </a:xfrm>
          <a:prstGeom prst="roundRect">
            <a:avLst>
              <a:gd name="adj" fmla="val 8000"/>
            </a:avLst>
          </a:prstGeom>
          <a:solidFill>
            <a:srgbClr val="FFEDEB"/>
          </a:solidFill>
          <a:ln w="9525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553712" y="1664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047488" y="16733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350" b="1">
                <a:solidFill>
                  <a:srgbClr val="203047"/>
                </a:solidFill>
              </a:rPr>
              <a:t>Lugtemperatuur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047488" y="19842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af" sz="1070">
                <a:solidFill>
                  <a:srgbClr val="1B2430"/>
                </a:solidFill>
              </a:rPr>
              <a:t>Hoe warm of koud die lug is. Warm oppervlaktes en sonlig kan die nabygeleë lug verwarm.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8001000" y="1508760"/>
            <a:ext cx="3474720" cy="1143000"/>
          </a:xfrm>
          <a:prstGeom prst="roundRect">
            <a:avLst>
              <a:gd name="adj" fmla="val 8000"/>
            </a:avLst>
          </a:prstGeom>
          <a:solidFill>
            <a:srgbClr val="E9F5FF"/>
          </a:solidFill>
          <a:ln w="9525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165592" y="1664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659368" y="16733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350" b="1">
                <a:solidFill>
                  <a:srgbClr val="203047"/>
                </a:solidFill>
              </a:rPr>
              <a:t>Relatiewe humiditeit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659368" y="19842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af" sz="1070">
                <a:solidFill>
                  <a:srgbClr val="1B2430"/>
                </a:solidFill>
              </a:rPr>
              <a:t>Hoeveel waterdamp is in die lug in vergelyking met die meeste wat die lug kan hou.</a:t>
            </a:r>
            <a:endParaRPr lang="en-US" sz="1070" dirty="0"/>
          </a:p>
        </p:txBody>
      </p:sp>
      <p:sp>
        <p:nvSpPr>
          <p:cNvPr id="17" name="Text 15"/>
          <p:cNvSpPr/>
          <p:nvPr/>
        </p:nvSpPr>
        <p:spPr>
          <a:xfrm>
            <a:off x="1005840" y="3840480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800">
                <a:solidFill>
                  <a:srgbClr val="203047"/>
                </a:solidFill>
              </a:rPr>
              <a:t>Leerders lees die waardes van die OLED-skerm af. As SD-logging aktief is, stoor die Springbot ook die lesings as 'n CSV-lêer.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463040" y="4709160"/>
            <a:ext cx="9235440" cy="658368"/>
          </a:xfrm>
          <a:prstGeom prst="roundRect">
            <a:avLst>
              <a:gd name="adj" fmla="val 13889"/>
            </a:avLst>
          </a:prstGeom>
          <a:solidFill>
            <a:srgbClr val="203047"/>
          </a:solidFill>
          <a:ln w="12700">
            <a:solidFill>
              <a:srgbClr val="2030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1600200" y="4882896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800" b="1">
                <a:solidFill>
                  <a:srgbClr val="FFFFFF"/>
                </a:solidFill>
              </a:rPr>
              <a:t>Lig + Temperatuur + Humiditeit = plaaslike omgewingsbewyse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Ondersoekvraag en voorspelling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Begin met wat jy dink gaan gebeur.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10515600" cy="1097280"/>
          </a:xfrm>
          <a:prstGeom prst="roundRect">
            <a:avLst>
              <a:gd name="adj" fmla="val 8333"/>
            </a:avLst>
          </a:prstGeom>
          <a:solidFill>
            <a:srgbClr val="E8F3FA"/>
          </a:solidFill>
          <a:ln w="12700">
            <a:solidFill>
              <a:srgbClr val="BCDC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1664208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100" b="1">
                <a:solidFill>
                  <a:srgbClr val="203047"/>
                </a:solidFill>
              </a:rPr>
              <a:t>Hoe verskil ligintensiteit, lugtemperatuur en relatiewe humiditeit tussen sonlig, skadu en binnenshuis of diep skadu?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68680" y="30632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000" b="1">
                <a:solidFill>
                  <a:srgbClr val="4C9A2A"/>
                </a:solidFill>
              </a:rPr>
              <a:t>Nuttige voorspellings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3566160"/>
            <a:ext cx="512064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Die sonnige area het die hoogste ligintensiteit.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Die sonnige area kan warmer as skaduwee wees.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Humiditeit kan verskil wanneer temperatuur verander.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675120" y="3063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000" b="1">
                <a:solidFill>
                  <a:srgbClr val="F2A03A"/>
                </a:solidFill>
              </a:rPr>
              <a:t>Onthou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720840" y="3566160"/>
            <a:ext cx="448056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'n Voorspelling is nie 'n raaiskoot sonder rede nie.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Gebruik "omdat" om jou denke te verduidelik.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Jou gevolgtrekking kan jou voorspelling ondersteun of verwerp.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Eksperimentontwerp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Vergelyk drie veilige plekke. Hou die metode konsekwent.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22960" y="1554480"/>
            <a:ext cx="3246120" cy="1325880"/>
          </a:xfrm>
          <a:prstGeom prst="roundRect">
            <a:avLst>
              <a:gd name="adj" fmla="val 6897"/>
            </a:avLst>
          </a:prstGeom>
          <a:solidFill>
            <a:srgbClr val="FFF8DD"/>
          </a:solidFill>
          <a:ln w="15240">
            <a:solidFill>
              <a:srgbClr val="F2A0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1783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900" b="1">
                <a:solidFill>
                  <a:srgbClr val="F2A03A"/>
                </a:solidFill>
              </a:rPr>
              <a:t>Sonnige gebied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51560" y="2240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50">
                <a:solidFill>
                  <a:srgbClr val="1B2430"/>
                </a:solidFill>
              </a:rPr>
              <a:t>Hoogste lig wat verwag word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617720" y="1554480"/>
            <a:ext cx="3246120" cy="1325880"/>
          </a:xfrm>
          <a:prstGeom prst="roundRect">
            <a:avLst>
              <a:gd name="adj" fmla="val 6897"/>
            </a:avLst>
          </a:prstGeom>
          <a:solidFill>
            <a:srgbClr val="EAF6EA"/>
          </a:solidFill>
          <a:ln w="15240">
            <a:solidFill>
              <a:srgbClr val="4C9A2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800600" y="1783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900" b="1">
                <a:solidFill>
                  <a:srgbClr val="4C9A2A"/>
                </a:solidFill>
              </a:rPr>
              <a:t>Skaduryke area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4846320" y="2240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50">
                <a:solidFill>
                  <a:srgbClr val="1B2430"/>
                </a:solidFill>
              </a:rPr>
              <a:t>Laer lig, koeler oppervlaktes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412480" y="1554480"/>
            <a:ext cx="3246120" cy="1325880"/>
          </a:xfrm>
          <a:prstGeom prst="roundRect">
            <a:avLst>
              <a:gd name="adj" fmla="val 6897"/>
            </a:avLst>
          </a:prstGeom>
          <a:solidFill>
            <a:srgbClr val="E9F5FF"/>
          </a:solidFill>
          <a:ln w="1524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595360" y="1783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900" b="1">
                <a:solidFill>
                  <a:srgbClr val="2F6F9F"/>
                </a:solidFill>
              </a:rPr>
              <a:t>Binnenshuis of diep skaduwee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641080" y="2240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50">
                <a:solidFill>
                  <a:srgbClr val="1B2430"/>
                </a:solidFill>
              </a:rPr>
              <a:t>Laagste natuurlike lig verwag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22960" y="34290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000" b="1">
                <a:solidFill>
                  <a:srgbClr val="203047"/>
                </a:solidFill>
              </a:rPr>
              <a:t>Wenke vir regverdige toetse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8680" y="3886200"/>
            <a:ext cx="10881360" cy="1920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Gebruik dieselfde Springbot vir dieselfde groep.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Hou dit elke keer op dieselfde hoogte.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Wag ongeveer een minuut voor jy opneem.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Vermy dit om die sensors aan te raak of toe te maak.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Skryf notas oor wind, wolke, oppervlaktes en skadu.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Data-insameling sonder WiFi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Gebruik die OLED-skerm en, waar beskikbaar, die SD-kaart CSV-lêer.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5486400" cy="3474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By elke plek, wag totdat die lesings gesetel het.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Lees lig, temperatuur en humiditeit van die OLED-skerm af.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Skryf dadelik lesings op die werkblad.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As SD-logging aktief is, kyk of die CSV-lêer ná die aktiwiteit gestoor is.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Gebruik die CSV later om grafieke op 'n rekenaar te teken.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280160" y="5166360"/>
            <a:ext cx="9601200" cy="502920"/>
          </a:xfrm>
          <a:prstGeom prst="roundRect">
            <a:avLst>
              <a:gd name="adj" fmla="val 14545"/>
            </a:avLst>
          </a:prstGeom>
          <a:solidFill>
            <a:srgbClr val="FFF3DF"/>
          </a:solidFill>
          <a:ln w="12700">
            <a:solidFill>
              <a:srgbClr val="F1D1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463040" y="5321808"/>
            <a:ext cx="9235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550" b="1">
                <a:solidFill>
                  <a:srgbClr val="F2A03A"/>
                </a:solidFill>
              </a:rPr>
              <a:t>Wenk: een leerder lees die OLED; Die ander leerder neem die data op.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8</a:t>
            </a:r>
            <a:endParaRPr lang="en-US" sz="750" dirty="0"/>
          </a:p>
        </p:txBody>
      </p:sp>
      <p:pic>
        <p:nvPicPr>
          <p:cNvPr id="10" name="Image 0" descr="/mnt/data/wide_colorful_educational_infographic_diagram_in_a_batch_2.png">
            <a:extLst>
              <a:ext uri="{FF2B5EF4-FFF2-40B4-BE49-F238E27FC236}">
                <a16:creationId xmlns:a16="http://schemas.microsoft.com/office/drawing/2014/main" id="{0E1C7AE2-CAB8-AB2C-1F41-2AA6991C63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04" r="10604"/>
          <a:stretch/>
        </p:blipFill>
        <p:spPr>
          <a:xfrm>
            <a:off x="6537960" y="1312164"/>
            <a:ext cx="512064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Ontleed jou resultate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Verander lesings in bevindings.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5669280" cy="3383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Vind die hoogste en laagste liglesings.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Vind die hoogste en laagste lugtemperature.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Vind die hoogste en laagste humiditeitslesings.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Bereken die verskil tussen die hoogste en laagste waardes.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af" sz="1650">
                <a:solidFill>
                  <a:srgbClr val="1B2430"/>
                </a:solidFill>
              </a:rPr>
              <a:t>Teken 'n staafgrafiek of lyngrafiek om jou resultate te wys.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6812280" y="1417320"/>
            <a:ext cx="4297680" cy="3246120"/>
          </a:xfrm>
          <a:prstGeom prst="roundRect">
            <a:avLst>
              <a:gd name="adj" fmla="val 2817"/>
            </a:avLst>
          </a:prstGeom>
          <a:solidFill>
            <a:srgbClr val="F4F7FA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086600" y="17373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800" b="1">
                <a:solidFill>
                  <a:srgbClr val="203047"/>
                </a:solidFill>
              </a:rPr>
              <a:t>Voorbeeldsinsraamwerke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178040" y="224028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af" sz="1700">
                <a:solidFill>
                  <a:srgbClr val="1B2430"/>
                </a:solidFill>
              </a:rPr>
              <a:t>"Die hoogste liglesing was in..."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af" sz="1700">
                <a:solidFill>
                  <a:srgbClr val="1B2430"/>
                </a:solidFill>
              </a:rPr>
              <a:t>"Die lugtemperatuur was hoër in..."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af" sz="1700">
                <a:solidFill>
                  <a:srgbClr val="1B2430"/>
                </a:solidFill>
              </a:rPr>
              <a:t>"Ons data dui daarop dat..."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Huidige resultate, bevindings en gevolgtrekkings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'n Goeie wetenskaplike aanbieding gebruik bewyse.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94360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8F3F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85800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Vraag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221992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8F3F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313432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Voorspelling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849624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8F3F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941064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Metode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77256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AF6E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568696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Resultate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104888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AF6E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7196328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Bevinding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732520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FFF3DF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823960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Gevolgtrekking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10360152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FFF3DF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451592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150" b="1">
                <a:solidFill>
                  <a:srgbClr val="203047"/>
                </a:solidFill>
              </a:rPr>
              <a:t>Verbetering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1097280" y="29718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200" b="1">
                <a:solidFill>
                  <a:srgbClr val="1E8A86"/>
                </a:solidFill>
              </a:rPr>
              <a:t>Elke paar praat vir ongeveer 2 minute.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97280" y="356616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000">
                <a:solidFill>
                  <a:srgbClr val="1B2430"/>
                </a:solidFill>
              </a:rPr>
              <a:t>Gebruik bewyse: "Ons weet dit omdat ons Springbot-lesings getoon het..."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920240" y="4572000"/>
            <a:ext cx="87782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Sê wat gemeet is.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Wys of beskryf die grafiek.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Verduidelik die patroon in die data.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af" sz="1600">
                <a:solidFill>
                  <a:srgbClr val="1B2430"/>
                </a:solidFill>
              </a:rPr>
              <a:t>Wees eerlik oor enigiets wat die lesings minder regverdig gemaak het.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500" b="1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Hoe aanbiedings beoordeel word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250">
                <a:solidFill>
                  <a:srgbClr val="64748B"/>
                </a:solidFill>
              </a:rPr>
              <a:t>Eenvoudige 20-punt rubriek.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14400" y="1417320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8F3F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1572768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300" b="1">
                <a:solidFill>
                  <a:srgbClr val="203047"/>
                </a:solidFill>
              </a:rPr>
              <a:t>Wetenskap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429000" y="1527048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450">
                <a:solidFill>
                  <a:srgbClr val="1B2430"/>
                </a:solidFill>
              </a:rPr>
              <a:t>Korrekte verduideliking van son, lig, temperatuur en humiditeit.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744200" y="1545336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00" b="1">
                <a:solidFill>
                  <a:srgbClr val="F2A03A"/>
                </a:solidFill>
              </a:rPr>
              <a:t>4 merke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2221992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AF6E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051560" y="237744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300" b="1">
                <a:solidFill>
                  <a:srgbClr val="203047"/>
                </a:solidFill>
              </a:rPr>
              <a:t>Metode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29000" y="2331720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450">
                <a:solidFill>
                  <a:srgbClr val="1B2430"/>
                </a:solidFill>
              </a:rPr>
              <a:t>Springbot veilig en regverdig gebruik.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0744200" y="23500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00" b="1">
                <a:solidFill>
                  <a:srgbClr val="F2A03A"/>
                </a:solidFill>
              </a:rPr>
              <a:t>4 merke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14400" y="3026664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8F3F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051560" y="3182112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300" b="1">
                <a:solidFill>
                  <a:srgbClr val="203047"/>
                </a:solidFill>
              </a:rPr>
              <a:t>Data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29000" y="3136392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450">
                <a:solidFill>
                  <a:srgbClr val="1B2430"/>
                </a:solidFill>
              </a:rPr>
              <a:t>Metings is duidelik aangeteken.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0744200" y="315468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00" b="1">
                <a:solidFill>
                  <a:srgbClr val="F2A03A"/>
                </a:solidFill>
              </a:rPr>
              <a:t>4 merke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4400" y="3831336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AF6E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51560" y="3986784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300" b="1">
                <a:solidFill>
                  <a:srgbClr val="203047"/>
                </a:solidFill>
              </a:rPr>
              <a:t>Gevolgtrekking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29000" y="3941064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450">
                <a:solidFill>
                  <a:srgbClr val="1B2430"/>
                </a:solidFill>
              </a:rPr>
              <a:t>Gevolgtrekking ondersteun deur bewyse.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10744200" y="3959352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00" b="1">
                <a:solidFill>
                  <a:srgbClr val="F2A03A"/>
                </a:solidFill>
              </a:rPr>
              <a:t>4 merke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14400" y="4636008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8F3F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1051560" y="4791456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300" b="1">
                <a:solidFill>
                  <a:srgbClr val="203047"/>
                </a:solidFill>
              </a:rPr>
              <a:t>Spanwerk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429000" y="4745736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450">
                <a:solidFill>
                  <a:srgbClr val="1B2430"/>
                </a:solidFill>
              </a:rPr>
              <a:t>Duidelike kommunikasie en gedeelde rolle.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0744200" y="476402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200" b="1">
                <a:solidFill>
                  <a:srgbClr val="F2A03A"/>
                </a:solidFill>
              </a:rPr>
              <a:t>4 merke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14400" y="5760720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1800" b="1">
                <a:solidFill>
                  <a:srgbClr val="1E8A86"/>
                </a:solidFill>
              </a:rPr>
              <a:t>Sterk aanbiedings maak 'n duidelike verband tussen data en gevolgtrekking.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858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3200" b="1">
                <a:solidFill>
                  <a:srgbClr val="FFFFFF"/>
                </a:solidFill>
              </a:rPr>
              <a:t>Uitgangsmissie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77240" y="141732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2000">
                <a:solidFill>
                  <a:srgbClr val="DDECF8"/>
                </a:solidFill>
              </a:rPr>
              <a:t>Een planeet. Een Son. Baie plaaslike toestande om te meet.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77240" y="2423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1800" b="1">
                <a:solidFill>
                  <a:srgbClr val="F7D35A"/>
                </a:solidFill>
              </a:rPr>
              <a:t>Voordat jy vertrek, antwoord: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971800"/>
            <a:ext cx="548640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FFFFFF"/>
                </a:solidFill>
              </a:rPr>
              <a:t>Wat het jou Springbot jou oor sonlig gewys?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FFFFFF"/>
                </a:solidFill>
              </a:rPr>
              <a:t>Hoe het temperatuur en humiditeit verander?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af" sz="1700">
                <a:solidFill>
                  <a:srgbClr val="FFFFFF"/>
                </a:solidFill>
              </a:rPr>
              <a:t>Wat sou jy volgende meet?</a:t>
            </a:r>
            <a:endParaRPr lang="en-US" sz="1700" dirty="0"/>
          </a:p>
        </p:txBody>
      </p:sp>
      <p:pic>
        <p:nvPicPr>
          <p:cNvPr id="6" name="Image 0" descr="/mnt/data/wide_colorful_educational_infographic_diagram_in_a_batch_2.png"/>
          <p:cNvPicPr>
            <a:picLocks noChangeAspect="1"/>
          </p:cNvPicPr>
          <p:nvPr/>
        </p:nvPicPr>
        <p:blipFill>
          <a:blip r:embed="rId3"/>
          <a:srcRect l="22953" r="22953"/>
          <a:stretch/>
        </p:blipFill>
        <p:spPr>
          <a:xfrm>
            <a:off x="7040880" y="822960"/>
            <a:ext cx="4526280" cy="47091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598932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f" sz="2000" b="1">
                <a:solidFill>
                  <a:srgbClr val="FFFFFF"/>
                </a:solidFill>
              </a:rPr>
              <a:t>Dankie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f" sz="750">
                <a:solidFill>
                  <a:srgbClr val="8A94A6"/>
                </a:solidFill>
              </a:rPr>
              <a:t>MaxIQ Space | Springbot Ruimte STEM | 12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1012</Words>
  <Application>Microsoft Macintosh PowerPoint</Application>
  <PresentationFormat>Widescreen</PresentationFormat>
  <Paragraphs>150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MaxIQ 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Planet Earth in our Solar System</dc:title>
  <dc:subject>Space STEM: Our Planet Earth in our Solar System - Grades 4 to 7</dc:subject>
  <dc:creator>MaxIQ Space</dc:creator>
  <cp:lastModifiedBy>Judi Sandrock MaxIQ Space</cp:lastModifiedBy>
  <cp:revision>3</cp:revision>
  <dcterms:created xsi:type="dcterms:W3CDTF">2026-05-16T09:37:07Z</dcterms:created>
  <dcterms:modified xsi:type="dcterms:W3CDTF">2026-08-13T18:17:14Z</dcterms:modified>
</cp:coreProperties>
</file>