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6" r:id="rId11"/>
    <p:sldId id="265" r:id="rId12"/>
    <p:sldId id="264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6B84"/>
    <a:srgbClr val="1D2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02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208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969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Aarde-toneel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Die Aarde </a:t>
            </a:r>
            <a:r>
              <a:rPr lang="en-US" dirty="0"/>
              <a:t>is </a:t>
            </a:r>
            <a:r>
              <a:rPr lang="en-US"/>
              <a:t>die derde planeet vanaf die Son en toestande vir lewe op Aarde</a:t>
            </a:r>
            <a:r>
              <a:rPr lang="en-US" dirty="0"/>
              <a:t>; </a:t>
            </a:r>
            <a:r>
              <a:rPr lang="en-US"/>
              <a:t>Sonnestelsel-inhoud </a:t>
            </a:r>
            <a:r>
              <a:rPr lang="en-US" dirty="0"/>
              <a:t>(uploaded file: CAPS SP NATURAL SCIENCES GR 7-9 WEB.pdf, pp. 53-54).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Verhouding van die Son tot die Aarde en sonenergie wat lewe onderhou </a:t>
            </a:r>
            <a:r>
              <a:rPr lang="en-US" dirty="0"/>
              <a:t>(uploaded file: CAPS SP NATURAL SCIENCES GR 7-9 WEB.pdf, p. 32).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Verhouding van die Son tot die Aarde en sonenergie wat lewe onderhou </a:t>
            </a:r>
            <a:r>
              <a:rPr lang="en-US" dirty="0"/>
              <a:t>(uploaded file: CAPS SP NATURAL SCIENCES GR 7-9 WEB.pdf, p. 32).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Die Sonnestelsel</a:t>
            </a:r>
            <a:r>
              <a:rPr lang="en-US" dirty="0"/>
              <a:t>, </a:t>
            </a:r>
            <a:r>
              <a:rPr lang="en-US"/>
              <a:t>die Aarde se posisie </a:t>
            </a:r>
            <a:r>
              <a:rPr lang="en-US" dirty="0"/>
              <a:t>in </a:t>
            </a:r>
            <a:r>
              <a:rPr lang="en-US"/>
              <a:t>die Sonnestelsel</a:t>
            </a:r>
            <a:r>
              <a:rPr lang="en-US" dirty="0"/>
              <a:t>, </a:t>
            </a:r>
            <a:r>
              <a:rPr lang="en-US"/>
              <a:t>toestande vir lewe</a:t>
            </a:r>
            <a:r>
              <a:rPr lang="en-US" dirty="0"/>
              <a:t>, </a:t>
            </a:r>
            <a:r>
              <a:rPr lang="en-US"/>
              <a:t>en sigbare lig-inhoud </a:t>
            </a:r>
            <a:r>
              <a:rPr lang="en-US" dirty="0"/>
              <a:t>(uploaded file: CAPS SP NATURAL SCIENCES GR 7-9 WEB.pdf, pp. 51-54).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Atmosfeer</a:t>
            </a:r>
            <a:r>
              <a:rPr lang="en-US" dirty="0"/>
              <a:t>, </a:t>
            </a:r>
            <a:r>
              <a:rPr lang="en-US"/>
              <a:t>osoon en kweekhuiseffek </a:t>
            </a:r>
            <a:r>
              <a:rPr lang="en-US" dirty="0"/>
              <a:t>(uploaded file: CAPS SP NATURAL SCIENCES GR 7-9 WEB.pdf, pp. 81-82).
</a:t>
            </a:r>
            <a:r>
              <a:rPr lang="en-US"/>
              <a:t>KABV Fisiese Wetenskappe Graad </a:t>
            </a:r>
            <a:r>
              <a:rPr lang="en-US" dirty="0"/>
              <a:t>10-12: </a:t>
            </a:r>
            <a:r>
              <a:rPr lang="en-US"/>
              <a:t>Graad </a:t>
            </a:r>
            <a:r>
              <a:rPr lang="en-US" dirty="0"/>
              <a:t>10 </a:t>
            </a:r>
            <a:r>
              <a:rPr lang="en-US"/>
              <a:t>golwe</a:t>
            </a:r>
            <a:r>
              <a:rPr lang="en-US" dirty="0"/>
              <a:t>, </a:t>
            </a:r>
            <a:r>
              <a:rPr lang="en-US"/>
              <a:t>klank en lig en elektromagnetiese straling </a:t>
            </a:r>
            <a:r>
              <a:rPr lang="en-US" dirty="0"/>
              <a:t>(uploaded file: CAPS FET PHYSICAL SCIENCE WEB.pdf, pp. 30-31).
</a:t>
            </a:r>
            <a:r>
              <a:rPr lang="en-US"/>
              <a:t>KABV Lewenswetenskappe Graad </a:t>
            </a:r>
            <a:r>
              <a:rPr lang="en-US" dirty="0"/>
              <a:t>10-12: </a:t>
            </a:r>
            <a:r>
              <a:rPr lang="en-US"/>
              <a:t>praktiese ondersoekvaardighede insluitend meting</a:t>
            </a:r>
            <a:r>
              <a:rPr lang="en-US" dirty="0"/>
              <a:t>, </a:t>
            </a:r>
            <a:r>
              <a:rPr lang="en-US"/>
              <a:t>data-aantekeninge</a:t>
            </a:r>
            <a:r>
              <a:rPr lang="en-US" dirty="0"/>
              <a:t>, </a:t>
            </a:r>
            <a:r>
              <a:rPr lang="en-US"/>
              <a:t>grafiekwerk en interpretasie </a:t>
            </a:r>
            <a:r>
              <a:rPr lang="en-US" dirty="0"/>
              <a:t>(uploaded file: CAPS FET _ LIFE SCIENCES _ GR 10-12 Web_2636.pdf, pp. 16-17, p. 23).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Volgorde en praktiese fokus is deur die assistent vir die gebruikeropdrag ontwerp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prosesvaardighede sluit in waarneming</a:t>
            </a:r>
            <a:r>
              <a:rPr lang="en-US" dirty="0"/>
              <a:t>, </a:t>
            </a:r>
            <a:r>
              <a:rPr lang="en-US"/>
              <a:t>meting</a:t>
            </a:r>
            <a:r>
              <a:rPr lang="en-US" dirty="0"/>
              <a:t>, </a:t>
            </a:r>
            <a:r>
              <a:rPr lang="en-US"/>
              <a:t>aantekeninge van inligting</a:t>
            </a:r>
            <a:r>
              <a:rPr lang="en-US" dirty="0"/>
              <a:t>, </a:t>
            </a:r>
            <a:r>
              <a:rPr lang="en-US"/>
              <a:t>interpretasie en kommunikasie </a:t>
            </a:r>
            <a:r>
              <a:rPr lang="en-US" dirty="0"/>
              <a:t>(uploaded file: CAPS SP NATURAL SCIENCES GR 7-9 WEB.pdf, pp. 10-11).
</a:t>
            </a:r>
            <a:r>
              <a:rPr lang="en-US"/>
              <a:t>KABV Lewenswetenskappe Graad </a:t>
            </a:r>
            <a:r>
              <a:rPr lang="en-US" dirty="0"/>
              <a:t>10-12: </a:t>
            </a:r>
            <a:r>
              <a:rPr lang="en-US"/>
              <a:t>ondersoek van verskynsels sluit in data-aantekeninge</a:t>
            </a:r>
            <a:r>
              <a:rPr lang="en-US" dirty="0"/>
              <a:t>, </a:t>
            </a:r>
            <a:r>
              <a:rPr lang="en-US"/>
              <a:t>meting</a:t>
            </a:r>
            <a:r>
              <a:rPr lang="en-US" dirty="0"/>
              <a:t>, </a:t>
            </a:r>
            <a:r>
              <a:rPr lang="en-US"/>
              <a:t>interpretasie en beplanning van ondersoeke </a:t>
            </a:r>
            <a:r>
              <a:rPr lang="en-US" dirty="0"/>
              <a:t>(uploaded file: CAPS FET _ LIFE SCIENCES _ GR 10-12 Web_2636.pdf, pp. 16-17).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Aarde-toneel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Die Aarde se posisie </a:t>
            </a:r>
            <a:r>
              <a:rPr lang="en-US" dirty="0"/>
              <a:t>in </a:t>
            </a:r>
            <a:r>
              <a:rPr lang="en-US"/>
              <a:t>die Sonnestelsel en toestande wat lewe op Aarde ondersteun </a:t>
            </a:r>
            <a:r>
              <a:rPr lang="en-US" dirty="0"/>
              <a:t>(uploaded file: CAPS SP NATURAL SCIENCES GR 7-9 WEB.pdf, pp. 53-54).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sonenergie en lewe op Aarde </a:t>
            </a:r>
            <a:r>
              <a:rPr lang="en-US" dirty="0"/>
              <a:t>(uploaded file: CAPS SP NATURAL SCIENCES GR 7-9 WEB.pdf, p. 32).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atmosfeer- en sonligillistrasie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sigbare lig- en spektrum-inhoud </a:t>
            </a:r>
            <a:r>
              <a:rPr lang="en-US" dirty="0"/>
              <a:t>(uploaded file: CAPS SP NATURAL SCIENCES GR 7-9 WEB.pdf, pp. 51-53).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atmosfeer</a:t>
            </a:r>
            <a:r>
              <a:rPr lang="en-US" dirty="0"/>
              <a:t>, </a:t>
            </a:r>
            <a:r>
              <a:rPr lang="en-US"/>
              <a:t>osoon wat ultravioletstraling absorbeer</a:t>
            </a:r>
            <a:r>
              <a:rPr lang="en-US" dirty="0"/>
              <a:t>, </a:t>
            </a:r>
            <a:r>
              <a:rPr lang="en-US"/>
              <a:t>en kweekhuiseffek </a:t>
            </a:r>
            <a:r>
              <a:rPr lang="en-US" dirty="0"/>
              <a:t>(uploaded file: CAPS SP NATURAL SCIENCES GR 7-9 WEB.pdf, pp. 81-82).
</a:t>
            </a:r>
            <a:r>
              <a:rPr lang="en-US"/>
              <a:t>Die verduideliking van wat die stelsellesings verteenwoordig, </a:t>
            </a:r>
            <a:r>
              <a:rPr lang="en-US" dirty="0"/>
              <a:t>is </a:t>
            </a:r>
            <a:r>
              <a:rPr lang="en-US"/>
              <a:t>standaard sensorinterpretasie in lyn met die gebruikersverskafde stelvermoëns</a:t>
            </a:r>
            <a:r>
              <a:rPr lang="en-US" dirty="0"/>
              <a:t>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B0FDF-A8B7-8125-975F-F1C635D2C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93CBE-0468-49A4-2A1B-7E39D3BC4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468FB-C125-7BBB-EB4E-F7D4BBB39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atmosfeer- en sonligillistrasie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sigbare lig- en spektrum-inhoud </a:t>
            </a:r>
            <a:r>
              <a:rPr lang="en-US" dirty="0"/>
              <a:t>(uploaded file: CAPS SP NATURAL SCIENCES GR 7-9 WEB.pdf, pp. 51-53).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atmosfeer</a:t>
            </a:r>
            <a:r>
              <a:rPr lang="en-US" dirty="0"/>
              <a:t>, </a:t>
            </a:r>
            <a:r>
              <a:rPr lang="en-US"/>
              <a:t>osoon wat ultravioletstraling absorbeer</a:t>
            </a:r>
            <a:r>
              <a:rPr lang="en-US" dirty="0"/>
              <a:t>, </a:t>
            </a:r>
            <a:r>
              <a:rPr lang="en-US"/>
              <a:t>en kweekhuiseffek </a:t>
            </a:r>
            <a:r>
              <a:rPr lang="en-US" dirty="0"/>
              <a:t>(uploaded file: CAPS SP NATURAL SCIENCES GR 7-9 WEB.pdf, pp. 81-82).
</a:t>
            </a:r>
            <a:r>
              <a:rPr lang="en-US"/>
              <a:t>Die verduideliking van wat die stelsellesings verteenwoordig, </a:t>
            </a:r>
            <a:r>
              <a:rPr lang="en-US" dirty="0"/>
              <a:t>is </a:t>
            </a:r>
            <a:r>
              <a:rPr lang="en-US"/>
              <a:t>standaard sensorinterpretasie in lyn met die gebruikersverskafde stelvermoëns</a:t>
            </a:r>
            <a:r>
              <a:rPr lang="en-US" dirty="0"/>
              <a:t>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E55AC-435F-09A5-98EF-E9207D0E87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77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studente wat 'n sensorstel buite gebruik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prosesvaardighede sluit in beplanning van ondersoeke</a:t>
            </a:r>
            <a:r>
              <a:rPr lang="en-US" dirty="0"/>
              <a:t>, </a:t>
            </a:r>
            <a:r>
              <a:rPr lang="en-US"/>
              <a:t>meting</a:t>
            </a:r>
            <a:r>
              <a:rPr lang="en-US" dirty="0"/>
              <a:t>, </a:t>
            </a:r>
            <a:r>
              <a:rPr lang="en-US"/>
              <a:t>aantekeninge van inligting</a:t>
            </a:r>
            <a:r>
              <a:rPr lang="en-US" dirty="0"/>
              <a:t>, </a:t>
            </a:r>
            <a:r>
              <a:rPr lang="en-US"/>
              <a:t>interpretasie van inligting en kommunikasie </a:t>
            </a:r>
            <a:r>
              <a:rPr lang="en-US" dirty="0"/>
              <a:t>(uploaded file: CAPS SP NATURAL SCIENCES GR 7-9 WEB.pdf, pp. 10-11).
</a:t>
            </a:r>
            <a:r>
              <a:rPr lang="en-US"/>
              <a:t>KABV Lewenswetenskappe Graad </a:t>
            </a:r>
            <a:r>
              <a:rPr lang="en-US" dirty="0"/>
              <a:t>10-12: </a:t>
            </a:r>
            <a:r>
              <a:rPr lang="en-US"/>
              <a:t>ondersoek van verskynsels sluit in die volg van instruksies</a:t>
            </a:r>
            <a:r>
              <a:rPr lang="en-US" dirty="0"/>
              <a:t>, </a:t>
            </a:r>
            <a:r>
              <a:rPr lang="en-US"/>
              <a:t>hantering van toerusting</a:t>
            </a:r>
            <a:r>
              <a:rPr lang="en-US" dirty="0"/>
              <a:t>, </a:t>
            </a:r>
            <a:r>
              <a:rPr lang="en-US"/>
              <a:t>aantekeninge van inligting</a:t>
            </a:r>
            <a:r>
              <a:rPr lang="en-US" dirty="0"/>
              <a:t>, </a:t>
            </a:r>
            <a:r>
              <a:rPr lang="en-US"/>
              <a:t>meting</a:t>
            </a:r>
            <a:r>
              <a:rPr lang="en-US" dirty="0"/>
              <a:t>, </a:t>
            </a:r>
            <a:r>
              <a:rPr lang="en-US"/>
              <a:t>interpretasie en beplanning van ondersoeke </a:t>
            </a:r>
            <a:r>
              <a:rPr lang="en-US" dirty="0"/>
              <a:t>(uploaded file: CAPS FET _ LIFE SCIENCES _ GR 10-12 Web_2636.pdf, pp. 16-17).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Voorbeelddatastel </a:t>
            </a:r>
            <a:r>
              <a:rPr lang="en-US" dirty="0"/>
              <a:t>is </a:t>
            </a:r>
            <a:r>
              <a:rPr lang="en-US"/>
              <a:t>illustratief en geskep vir onderrigdoeleindes deur die assistent</a:t>
            </a:r>
            <a:r>
              <a:rPr lang="en-US" dirty="0"/>
              <a:t>; </a:t>
            </a:r>
            <a:r>
              <a:rPr lang="en-US"/>
              <a:t>dit word nie </a:t>
            </a:r>
            <a:r>
              <a:rPr lang="en-US" dirty="0"/>
              <a:t>as </a:t>
            </a:r>
            <a:r>
              <a:rPr lang="en-US"/>
              <a:t>gemete velddata aangebied nie</a:t>
            </a:r>
            <a:r>
              <a:rPr lang="en-US" dirty="0"/>
              <a:t>.
</a:t>
            </a:r>
            <a:r>
              <a:rPr lang="en-US"/>
              <a:t>KABV Lewenswetenskappe Graad </a:t>
            </a:r>
            <a:r>
              <a:rPr lang="en-US" dirty="0"/>
              <a:t>10-12: </a:t>
            </a:r>
            <a:r>
              <a:rPr lang="en-US"/>
              <a:t>leerders moet inligting </a:t>
            </a:r>
            <a:r>
              <a:rPr lang="en-US" dirty="0"/>
              <a:t>in </a:t>
            </a:r>
            <a:r>
              <a:rPr lang="en-US"/>
              <a:t>tabelle aanteken</a:t>
            </a:r>
            <a:r>
              <a:rPr lang="en-US" dirty="0"/>
              <a:t>, </a:t>
            </a:r>
            <a:r>
              <a:rPr lang="en-US"/>
              <a:t>inligting in grafieke omskakel</a:t>
            </a:r>
            <a:r>
              <a:rPr lang="en-US" dirty="0"/>
              <a:t>, data</a:t>
            </a:r>
            <a:r>
              <a:rPr lang="en-US"/>
              <a:t> interpreteer</a:t>
            </a:r>
            <a:r>
              <a:rPr lang="en-US" dirty="0"/>
              <a:t>, </a:t>
            </a:r>
            <a:r>
              <a:rPr lang="en-US"/>
              <a:t>patrone en tendense herken</a:t>
            </a:r>
            <a:r>
              <a:rPr lang="en-US" dirty="0"/>
              <a:t>, </a:t>
            </a:r>
            <a:r>
              <a:rPr lang="en-US"/>
              <a:t>en afleidings maak gebaseer op bewyse </a:t>
            </a:r>
            <a:r>
              <a:rPr lang="en-US" dirty="0"/>
              <a:t>(uploaded file: CAPS FET _ LIFE SCIENCES _ GR 10-12 Web_2636.pdf, pp. 16-17).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Die aanbiedingstruktuur en rubriekbewoording is deur die assistent vir hierdie les ontwerp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kommunikasie </a:t>
            </a:r>
            <a:r>
              <a:rPr lang="en-US" dirty="0"/>
              <a:t>is </a:t>
            </a:r>
            <a:r>
              <a:rPr lang="en-US"/>
              <a:t>'n kernprosessvaardigheid </a:t>
            </a:r>
            <a:r>
              <a:rPr lang="en-US" dirty="0"/>
              <a:t>(uploaded file: CAPS SP NATURAL SCIENCES GR 7-9 WEB.pdf, pp. 10-11).
</a:t>
            </a:r>
            <a:r>
              <a:rPr lang="en-US"/>
              <a:t>KABV Lewenswetenskappe Graad </a:t>
            </a:r>
            <a:r>
              <a:rPr lang="en-US" dirty="0"/>
              <a:t>10-12: </a:t>
            </a:r>
            <a:r>
              <a:rPr lang="en-US"/>
              <a:t>leerders moet bevindinge kommunikeer en inligting uit tabelle en grafieke interpreteer </a:t>
            </a:r>
            <a:r>
              <a:rPr lang="en-US" dirty="0"/>
              <a:t>(uploaded file: CAPS FET _ LIFE SCIENCES _ GR 10-12 Web_2636.pdf, pp. 16-17, p. 23).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5A06-E285-8F37-0A7B-FDDB8454E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8FA06-66D2-10C9-E129-30BB58204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A4DE2D-42DE-6DCC-6112-195A6A747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atmosfeer- en sonligillistrasie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sigbare lig- en spektrum-inhoud </a:t>
            </a:r>
            <a:r>
              <a:rPr lang="en-US" dirty="0"/>
              <a:t>(uploaded file: CAPS SP NATURAL SCIENCES GR 7-9 WEB.pdf, pp. 51-53).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atmosfeer</a:t>
            </a:r>
            <a:r>
              <a:rPr lang="en-US" dirty="0"/>
              <a:t>, </a:t>
            </a:r>
            <a:r>
              <a:rPr lang="en-US"/>
              <a:t>osoon wat ultravioletstraling absorbeer</a:t>
            </a:r>
            <a:r>
              <a:rPr lang="en-US" dirty="0"/>
              <a:t>, </a:t>
            </a:r>
            <a:r>
              <a:rPr lang="en-US"/>
              <a:t>en kweekhuiseffek </a:t>
            </a:r>
            <a:r>
              <a:rPr lang="en-US" dirty="0"/>
              <a:t>(uploaded file: CAPS SP NATURAL SCIENCES GR 7-9 WEB.pdf, pp. 81-82).
</a:t>
            </a:r>
            <a:r>
              <a:rPr lang="en-US"/>
              <a:t>Die verduideliking van wat die stelsellesings verteenwoordig, </a:t>
            </a:r>
            <a:r>
              <a:rPr lang="en-US" dirty="0"/>
              <a:t>is </a:t>
            </a:r>
            <a:r>
              <a:rPr lang="en-US"/>
              <a:t>standaard sensorinterpretasie in lyn met die gebruikersverskafde stelvermoëns</a:t>
            </a:r>
            <a:r>
              <a:rPr lang="en-US" dirty="0"/>
              <a:t>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DEB20-5BBA-D853-76B6-C643A20728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10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2B8B4-1FF0-1AFD-625C-D0997942E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A58EB-1A4E-8072-D19D-10D88DE4D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1DCF8-5643-61D5-C2E8-9BBA31218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</a:t>
            </a:r>
            <a:r>
              <a:rPr lang="en-US"/>
              <a:t>Bronne</a:t>
            </a:r>
            <a:r>
              <a:rPr lang="en-US" dirty="0"/>
              <a:t>]
</a:t>
            </a:r>
            <a:r>
              <a:rPr lang="en-US"/>
              <a:t>Gegenereerde beeldbate</a:t>
            </a:r>
            <a:r>
              <a:rPr lang="en-US" dirty="0"/>
              <a:t>: </a:t>
            </a:r>
            <a:r>
              <a:rPr lang="en-US"/>
              <a:t>OpenAI-beeldgenerering </a:t>
            </a:r>
            <a:r>
              <a:rPr lang="en-US" dirty="0"/>
              <a:t>(</a:t>
            </a:r>
            <a:r>
              <a:rPr lang="en-US"/>
              <a:t>atmosfeer- en sonligillistrasie</a:t>
            </a:r>
            <a:r>
              <a:rPr lang="en-US" dirty="0"/>
              <a:t>), </a:t>
            </a:r>
            <a:r>
              <a:rPr lang="en-US"/>
              <a:t>geskep vir hierdie aanbieding</a:t>
            </a:r>
            <a:r>
              <a:rPr lang="en-US" dirty="0"/>
              <a:t>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sigbare lig- en spektrum-inhoud </a:t>
            </a:r>
            <a:r>
              <a:rPr lang="en-US" dirty="0"/>
              <a:t>(uploaded file: CAPS SP NATURAL SCIENCES GR 7-9 WEB.pdf, pp. 51-53).
</a:t>
            </a:r>
            <a:r>
              <a:rPr lang="en-US"/>
              <a:t>KABV Natuurwetenskappe Graad </a:t>
            </a:r>
            <a:r>
              <a:rPr lang="en-US" dirty="0"/>
              <a:t>7-9: </a:t>
            </a:r>
            <a:r>
              <a:rPr lang="en-US"/>
              <a:t>atmosfeer</a:t>
            </a:r>
            <a:r>
              <a:rPr lang="en-US" dirty="0"/>
              <a:t>, </a:t>
            </a:r>
            <a:r>
              <a:rPr lang="en-US"/>
              <a:t>osoon wat ultravioletstraling absorbeer</a:t>
            </a:r>
            <a:r>
              <a:rPr lang="en-US" dirty="0"/>
              <a:t>, </a:t>
            </a:r>
            <a:r>
              <a:rPr lang="en-US"/>
              <a:t>en kweekhuiseffek </a:t>
            </a:r>
            <a:r>
              <a:rPr lang="en-US" dirty="0"/>
              <a:t>(uploaded file: CAPS SP NATURAL SCIENCES GR 7-9 WEB.pdf, pp. 81-82).
</a:t>
            </a:r>
            <a:r>
              <a:rPr lang="en-US"/>
              <a:t>Die verduideliking van wat die stelsellesings verteenwoordig, </a:t>
            </a:r>
            <a:r>
              <a:rPr lang="en-US" dirty="0"/>
              <a:t>is </a:t>
            </a:r>
            <a:r>
              <a:rPr lang="en-US"/>
              <a:t>standaard sensorinterpretasie in lyn met die gebruikersverskafde stelvermoëns</a:t>
            </a:r>
            <a:r>
              <a:rPr lang="en-US" dirty="0"/>
              <a:t>.
[/</a:t>
            </a:r>
            <a:r>
              <a:rPr lang="en-US"/>
              <a:t>Bronne</a:t>
            </a:r>
            <a:r>
              <a:rPr lang="en-US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278EE-3F6E-74EE-45F9-0008C00712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21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/mnt/data/a_digital_space_illustration_depicts_earth_on_the.png"/>
          <p:cNvPicPr>
            <a:picLocks noChangeAspect="1"/>
          </p:cNvPicPr>
          <p:nvPr/>
        </p:nvPicPr>
        <p:blipFill>
          <a:blip r:embed="rId3"/>
          <a:srcRect l="12543" r="12543"/>
          <a:stretch/>
        </p:blipFill>
        <p:spPr>
          <a:xfrm>
            <a:off x="6720840" y="502920"/>
            <a:ext cx="4983480" cy="4434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4983" y="1325880"/>
            <a:ext cx="641629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>
                <a:solidFill>
                  <a:srgbClr val="1D2E52"/>
                </a:solidFill>
              </a:rPr>
              <a:t>Ons Planeet Aarde</a:t>
            </a:r>
            <a:r>
              <a:rPr lang="en-US" sz="2900"/>
              <a:t> </a:t>
            </a:r>
            <a:r>
              <a:rPr lang="en-US" sz="2900" b="1" dirty="0">
                <a:solidFill>
                  <a:srgbClr val="1D2E52"/>
                </a:solidFill>
              </a:rPr>
              <a:t>in </a:t>
            </a:r>
            <a:r>
              <a:rPr lang="en-US" sz="2900" b="1">
                <a:solidFill>
                  <a:srgbClr val="1D2E52"/>
                </a:solidFill>
              </a:rPr>
              <a:t>ons sonnestelsel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154983" y="2697480"/>
            <a:ext cx="58709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B2435"/>
                </a:solidFill>
              </a:rPr>
              <a:t>'n Twee-uur buitemuurse ondersoek wat natuurlike ligintensiteit</a:t>
            </a:r>
            <a:r>
              <a:rPr lang="en-US" sz="1600" dirty="0">
                <a:solidFill>
                  <a:srgbClr val="1B2435"/>
                </a:solidFill>
              </a:rPr>
              <a:t>, </a:t>
            </a:r>
            <a:r>
              <a:rPr lang="en-US" sz="1600">
                <a:solidFill>
                  <a:srgbClr val="1B2435"/>
                </a:solidFill>
              </a:rPr>
              <a:t>lugtemperatuur en humiditeitsdata meet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3867912"/>
            <a:ext cx="4480560" cy="0"/>
          </a:xfrm>
          <a:prstGeom prst="line">
            <a:avLst/>
          </a:prstGeom>
          <a:noFill/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54983" y="4041648"/>
            <a:ext cx="4919937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5D6B84"/>
                </a:solidFill>
              </a:rPr>
              <a:t>Vir Graad </a:t>
            </a:r>
            <a:r>
              <a:rPr lang="en-US" sz="1500" dirty="0">
                <a:solidFill>
                  <a:srgbClr val="5D6B84"/>
                </a:solidFill>
              </a:rPr>
              <a:t>8-11 </a:t>
            </a:r>
            <a:r>
              <a:rPr lang="en-US" sz="1500">
                <a:solidFill>
                  <a:srgbClr val="5D6B84"/>
                </a:solidFill>
              </a:rPr>
              <a:t>leerders</a:t>
            </a:r>
            <a:endParaRPr lang="en-US" sz="1500" dirty="0"/>
          </a:p>
          <a:p>
            <a:pPr marL="0" indent="0">
              <a:buNone/>
            </a:pPr>
            <a:r>
              <a:rPr lang="en-US" sz="1500">
                <a:solidFill>
                  <a:srgbClr val="5D6B84"/>
                </a:solidFill>
              </a:rPr>
              <a:t>Geen </a:t>
            </a:r>
            <a:r>
              <a:rPr lang="en-US" sz="1500" dirty="0">
                <a:solidFill>
                  <a:srgbClr val="5D6B84"/>
                </a:solidFill>
              </a:rPr>
              <a:t>Wi-Fi </a:t>
            </a:r>
            <a:r>
              <a:rPr lang="en-US" sz="1500">
                <a:solidFill>
                  <a:srgbClr val="5D6B84"/>
                </a:solidFill>
              </a:rPr>
              <a:t>nodig </a:t>
            </a:r>
            <a:endParaRPr lang="en-US" sz="1500" dirty="0">
              <a:solidFill>
                <a:srgbClr val="5D6B84"/>
              </a:solidFill>
            </a:endParaRPr>
          </a:p>
          <a:p>
            <a:pPr marL="0" indent="0">
              <a:buNone/>
            </a:pPr>
            <a:r>
              <a:rPr lang="en-US" sz="1500">
                <a:solidFill>
                  <a:srgbClr val="5D6B84"/>
                </a:solidFill>
              </a:rPr>
              <a:t>Uitvoer </a:t>
            </a:r>
            <a:r>
              <a:rPr lang="en-US" sz="1500" dirty="0">
                <a:solidFill>
                  <a:srgbClr val="5D6B84"/>
                </a:solidFill>
              </a:rPr>
              <a:t>- OLED </a:t>
            </a:r>
            <a:r>
              <a:rPr lang="en-US" sz="1500">
                <a:solidFill>
                  <a:srgbClr val="5D6B84"/>
                </a:solidFill>
              </a:rPr>
              <a:t>of mikro-SD</a:t>
            </a:r>
            <a:r>
              <a:rPr lang="en-US" sz="1500" dirty="0">
                <a:solidFill>
                  <a:srgbClr val="5D6B84"/>
                </a:solidFill>
              </a:rPr>
              <a:t> CSV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20840" y="5138928"/>
            <a:ext cx="4983480" cy="548640"/>
          </a:xfrm>
          <a:prstGeom prst="roundRect">
            <a:avLst>
              <a:gd name="adj" fmla="val 13333"/>
            </a:avLst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  <a:effectLst>
            <a:outerShdw blurRad="25400" dist="1524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926996" y="5321808"/>
            <a:ext cx="45304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Doel</a:t>
            </a:r>
            <a:r>
              <a:rPr lang="en-US" sz="1400" b="1" dirty="0">
                <a:solidFill>
                  <a:srgbClr val="FFFFFF"/>
                </a:solidFill>
              </a:rPr>
              <a:t>: </a:t>
            </a:r>
            <a:r>
              <a:rPr lang="en-US" sz="1400" b="1">
                <a:solidFill>
                  <a:srgbClr val="FFFFFF"/>
                </a:solidFill>
              </a:rPr>
              <a:t>meet sonlig se plaaslike uitwerking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Waar dit by KABV aansluit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Die onderwerp </a:t>
            </a:r>
            <a:r>
              <a:rPr lang="en-US" sz="1250" dirty="0">
                <a:solidFill>
                  <a:srgbClr val="5D6B84"/>
                </a:solidFill>
              </a:rPr>
              <a:t>is </a:t>
            </a:r>
            <a:r>
              <a:rPr lang="en-US" sz="1250">
                <a:solidFill>
                  <a:srgbClr val="5D6B84"/>
                </a:solidFill>
              </a:rPr>
              <a:t>kruiskurrikulêr oor Natuurwetenskappe</a:t>
            </a:r>
            <a:r>
              <a:rPr lang="en-US" sz="1250" dirty="0">
                <a:solidFill>
                  <a:srgbClr val="5D6B84"/>
                </a:solidFill>
              </a:rPr>
              <a:t>, </a:t>
            </a:r>
            <a:r>
              <a:rPr lang="en-US" sz="1250">
                <a:solidFill>
                  <a:srgbClr val="5D6B84"/>
                </a:solidFill>
              </a:rPr>
              <a:t>Fisiese Wetenskappe en Lewenswetenskappe</a:t>
            </a:r>
            <a:endParaRPr lang="en-US" sz="12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387740"/>
              </p:ext>
            </p:extLst>
          </p:nvPr>
        </p:nvGraphicFramePr>
        <p:xfrm>
          <a:off x="502920" y="1572768"/>
          <a:ext cx="11155680" cy="2857500"/>
        </p:xfrm>
        <a:graphic>
          <a:graphicData uri="http://schemas.openxmlformats.org/drawingml/2006/table">
            <a:tbl>
              <a:tblPr/>
              <a:tblGrid>
                <a:gridCol w="1755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3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45" b="1">
                          <a:solidFill>
                            <a:srgbClr val="FFFFFF"/>
                          </a:solidFill>
                        </a:rPr>
                        <a:t>Fase / graad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45" b="1">
                          <a:solidFill>
                            <a:srgbClr val="FFFFFF"/>
                          </a:solidFill>
                        </a:rPr>
                        <a:t>Relevante KABV-skakel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45" b="1">
                          <a:solidFill>
                            <a:srgbClr val="FFFFFF"/>
                          </a:solidFill>
                        </a:rPr>
                        <a:t>Hoe hierdie les dit gebruik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Natuurwetenskappe Gr 7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Son-Aarde-verhouding, sonenergie en seisoene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Stel sonlig voor as die energiebron en verbind die Aarde se posisie met lewensondersteunende toestande.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Natuurwetenskappe Gr 8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Sonnestelsel en sigbare lig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Verduidelik die Aarde in die sonnestelsel en gebruik ligintensiteit as 'n meetbare plaaslike verskynsel.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Natuurwetenskappe Gr 9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Atmosfeer en kweekhuiseffek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Ondersteun bespreking van lug, osoon, temperatuur en hoekom die atmosfeer belangrik is.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Fisiese Wetenskappe Gr 10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Golwe, klank en lig; elektromagnetiese straling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Bied agtergrond vir sigbare lig en die breër idee van sonlig as elektromagnetiese straling.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Lewenswetenskappe Gr 10-12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Praktiese ondersoekvaardighede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>
                          <a:solidFill>
                            <a:srgbClr val="1B2435"/>
                          </a:solidFill>
                        </a:rPr>
                        <a:t>Leerders meet, teken aan, grafiek, interpreteer en kommunikeer bevindinge.</a:t>
                      </a:r>
                      <a:endParaRPr lang="en-US" sz="1245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486400"/>
            <a:ext cx="10744200" cy="3409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30" i="1">
                <a:solidFill>
                  <a:srgbClr val="5D6B84"/>
                </a:solidFill>
              </a:rPr>
              <a:t>Nota</a:t>
            </a:r>
            <a:r>
              <a:rPr lang="en-US" sz="1230" i="1" dirty="0">
                <a:solidFill>
                  <a:srgbClr val="5D6B84"/>
                </a:solidFill>
              </a:rPr>
              <a:t>: </a:t>
            </a:r>
            <a:r>
              <a:rPr lang="en-US" sz="1230" i="1">
                <a:solidFill>
                  <a:srgbClr val="5D6B84"/>
                </a:solidFill>
              </a:rPr>
              <a:t>relatiewe humiditeit </a:t>
            </a:r>
            <a:r>
              <a:rPr lang="en-US" sz="1230" i="1" dirty="0">
                <a:solidFill>
                  <a:srgbClr val="5D6B84"/>
                </a:solidFill>
              </a:rPr>
              <a:t>is </a:t>
            </a:r>
            <a:r>
              <a:rPr lang="en-US" sz="1230" i="1">
                <a:solidFill>
                  <a:srgbClr val="5D6B84"/>
                </a:solidFill>
              </a:rPr>
              <a:t>hier ingesluit </a:t>
            </a:r>
            <a:r>
              <a:rPr lang="en-US" sz="1230" i="1" dirty="0">
                <a:solidFill>
                  <a:srgbClr val="5D6B84"/>
                </a:solidFill>
              </a:rPr>
              <a:t>as </a:t>
            </a:r>
            <a:r>
              <a:rPr lang="en-US" sz="1230" i="1">
                <a:solidFill>
                  <a:srgbClr val="5D6B84"/>
                </a:solidFill>
              </a:rPr>
              <a:t>'n praktiese uitbreiding met die stel</a:t>
            </a:r>
            <a:r>
              <a:rPr lang="en-US" sz="1230" i="1" dirty="0">
                <a:solidFill>
                  <a:srgbClr val="5D6B84"/>
                </a:solidFill>
              </a:rPr>
              <a:t>. </a:t>
            </a:r>
            <a:r>
              <a:rPr lang="en-US" sz="1230" i="1">
                <a:solidFill>
                  <a:srgbClr val="5D6B84"/>
                </a:solidFill>
              </a:rPr>
              <a:t>Dit versterk ondersoek en data-interpretasie selfs wanneer dit nie </a:t>
            </a:r>
            <a:r>
              <a:rPr lang="en-US" sz="1230" i="1" dirty="0">
                <a:solidFill>
                  <a:srgbClr val="5D6B84"/>
                </a:solidFill>
              </a:rPr>
              <a:t>as </a:t>
            </a:r>
            <a:r>
              <a:rPr lang="en-US" sz="1230" i="1">
                <a:solidFill>
                  <a:srgbClr val="5D6B84"/>
                </a:solidFill>
              </a:rPr>
              <a:t>'n selfstandige KABV-onderwerp </a:t>
            </a:r>
            <a:r>
              <a:rPr lang="en-US" sz="1230" i="1" dirty="0">
                <a:solidFill>
                  <a:srgbClr val="5D6B84"/>
                </a:solidFill>
              </a:rPr>
              <a:t>in </a:t>
            </a:r>
            <a:r>
              <a:rPr lang="en-US" sz="1230" i="1">
                <a:solidFill>
                  <a:srgbClr val="5D6B84"/>
                </a:solidFill>
              </a:rPr>
              <a:t>hierdie uittreksels genoem word nie</a:t>
            </a:r>
            <a:r>
              <a:rPr lang="en-US" sz="1230" i="1" dirty="0">
                <a:solidFill>
                  <a:srgbClr val="5D6B84"/>
                </a:solidFill>
              </a:rPr>
              <a:t>.</a:t>
            </a:r>
            <a:endParaRPr lang="en-US" sz="1230" dirty="0"/>
          </a:p>
        </p:txBody>
      </p:sp>
      <p:sp>
        <p:nvSpPr>
          <p:cNvPr id="6" name="Text 3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Wat leerders ondersoek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'n Eenvoudige volgorde wat nie-spesialisfasiliteerders met vertroue kan uitvoer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3063240" cy="425196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9050" dist="10160" dir="2700000" algn="bl" rotWithShape="0">
              <a:srgbClr val="8FA8C7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41248" y="1664208"/>
            <a:ext cx="548640" cy="411480"/>
          </a:xfrm>
          <a:prstGeom prst="roundRect">
            <a:avLst>
              <a:gd name="adj" fmla="val 17778"/>
            </a:avLst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24128" y="1764792"/>
            <a:ext cx="164592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08760" y="170992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D2E52"/>
                </a:solidFill>
              </a:rPr>
              <a:t>1. </a:t>
            </a:r>
            <a:r>
              <a:rPr lang="en-US" sz="1600" b="1">
                <a:solidFill>
                  <a:srgbClr val="1D2E52"/>
                </a:solidFill>
              </a:rPr>
              <a:t>Groot idee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96112" y="2331720"/>
            <a:ext cx="2560320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B2435"/>
                </a:solidFill>
              </a:rPr>
              <a:t>Die Aarde kan lewe ondersteun omdat dit sonlig</a:t>
            </a:r>
            <a:r>
              <a:rPr lang="en-US" sz="1550" dirty="0">
                <a:solidFill>
                  <a:srgbClr val="1B2435"/>
                </a:solidFill>
              </a:rPr>
              <a:t>, </a:t>
            </a:r>
            <a:r>
              <a:rPr lang="en-US" sz="1550">
                <a:solidFill>
                  <a:srgbClr val="1B2435"/>
                </a:solidFill>
              </a:rPr>
              <a:t>'n atmosfeer en geskikte toestande het</a:t>
            </a:r>
            <a:r>
              <a:rPr lang="en-US" sz="1550" dirty="0">
                <a:solidFill>
                  <a:srgbClr val="1B2435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1550">
                <a:solidFill>
                  <a:srgbClr val="1B2435"/>
                </a:solidFill>
              </a:rPr>
              <a:t>Leerders verbind lesse oor die Son en atmosferiese toestande deur praktiese eksperimentering</a:t>
            </a:r>
            <a:r>
              <a:rPr lang="en-US" sz="1550" dirty="0">
                <a:solidFill>
                  <a:srgbClr val="1B2435"/>
                </a:solidFill>
              </a:rPr>
              <a:t>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96112" y="4370832"/>
            <a:ext cx="2542032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041648" y="1417320"/>
            <a:ext cx="3063240" cy="425196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9050" dist="10160" dir="2700000" algn="bl" rotWithShape="0">
              <a:srgbClr val="8FA8C7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242816" y="1664208"/>
            <a:ext cx="548640" cy="411480"/>
          </a:xfrm>
          <a:prstGeom prst="roundRect">
            <a:avLst>
              <a:gd name="adj" fmla="val 17778"/>
            </a:avLst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425696" y="1764792"/>
            <a:ext cx="164592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910328" y="1709928"/>
            <a:ext cx="212140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D2E52"/>
                </a:solidFill>
              </a:rPr>
              <a:t>2. </a:t>
            </a:r>
            <a:r>
              <a:rPr lang="en-US" sz="1600" b="1">
                <a:solidFill>
                  <a:srgbClr val="1D2E52"/>
                </a:solidFill>
              </a:rPr>
              <a:t>Veldeksperiment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297680" y="2331720"/>
            <a:ext cx="25603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B2435"/>
                </a:solidFill>
              </a:rPr>
              <a:t>Pare leerders vergelyk drie liggings soos vol son</a:t>
            </a:r>
            <a:r>
              <a:rPr lang="en-US" sz="1550" dirty="0">
                <a:solidFill>
                  <a:srgbClr val="1B2435"/>
                </a:solidFill>
              </a:rPr>
              <a:t>, </a:t>
            </a:r>
            <a:r>
              <a:rPr lang="en-US" sz="1550">
                <a:solidFill>
                  <a:srgbClr val="1B2435"/>
                </a:solidFill>
              </a:rPr>
              <a:t>gedeeltelike skadu en diep skadu</a:t>
            </a:r>
            <a:r>
              <a:rPr lang="en-US" sz="1550" dirty="0">
                <a:solidFill>
                  <a:srgbClr val="1B2435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1550">
                <a:solidFill>
                  <a:srgbClr val="1B2435"/>
                </a:solidFill>
              </a:rPr>
              <a:t>Hulle teken ligintensiteit</a:t>
            </a:r>
            <a:r>
              <a:rPr lang="en-US" sz="1550" dirty="0">
                <a:solidFill>
                  <a:srgbClr val="1B2435"/>
                </a:solidFill>
              </a:rPr>
              <a:t>, </a:t>
            </a:r>
            <a:r>
              <a:rPr lang="en-US" sz="1550">
                <a:solidFill>
                  <a:srgbClr val="1B2435"/>
                </a:solidFill>
              </a:rPr>
              <a:t>lugtemperatuur en relatiewe humiditeit aan</a:t>
            </a:r>
            <a:r>
              <a:rPr lang="en-US" sz="1550" dirty="0">
                <a:solidFill>
                  <a:srgbClr val="1B2435"/>
                </a:solidFill>
              </a:rPr>
              <a:t>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4297680" y="4370832"/>
            <a:ext cx="2542032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443216" y="1417320"/>
            <a:ext cx="3063240" cy="425196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9050" dist="10160" dir="2700000" algn="bl" rotWithShape="0">
              <a:srgbClr val="8FA8C7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44384" y="1664208"/>
            <a:ext cx="548640" cy="411480"/>
          </a:xfrm>
          <a:prstGeom prst="roundRect">
            <a:avLst>
              <a:gd name="adj" fmla="val 17778"/>
            </a:avLst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827264" y="1764792"/>
            <a:ext cx="164592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11896" y="170992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D2E52"/>
                </a:solidFill>
              </a:rPr>
              <a:t>3. </a:t>
            </a:r>
            <a:r>
              <a:rPr lang="en-US" sz="1600" b="1">
                <a:solidFill>
                  <a:srgbClr val="1D2E52"/>
                </a:solidFill>
              </a:rPr>
              <a:t>Deel bevindinge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699248" y="2331720"/>
            <a:ext cx="25603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>
                <a:solidFill>
                  <a:srgbClr val="1B2435"/>
                </a:solidFill>
              </a:rPr>
              <a:t>Groepe bereken gemiddeldes</a:t>
            </a:r>
            <a:r>
              <a:rPr lang="en-US" sz="1550" dirty="0">
                <a:solidFill>
                  <a:srgbClr val="1B2435"/>
                </a:solidFill>
              </a:rPr>
              <a:t>, </a:t>
            </a:r>
            <a:r>
              <a:rPr lang="en-US" sz="1550">
                <a:solidFill>
                  <a:srgbClr val="1B2435"/>
                </a:solidFill>
              </a:rPr>
              <a:t>teken een grafiek en bied 'n kort bewering-bewyse-verduideliking-gevolgtrekking-opsomming aan</a:t>
            </a:r>
            <a:r>
              <a:rPr lang="en-US" sz="1550" dirty="0">
                <a:solidFill>
                  <a:srgbClr val="1B2435"/>
                </a:solidFill>
              </a:rPr>
              <a:t>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699248" y="4370832"/>
            <a:ext cx="2542032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841248" y="5925312"/>
            <a:ext cx="10424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>
                <a:solidFill>
                  <a:srgbClr val="5D6B84"/>
                </a:solidFill>
              </a:rPr>
              <a:t>Voorgestelde tydsindeling</a:t>
            </a:r>
            <a:r>
              <a:rPr lang="en-US" sz="1300" i="1" dirty="0">
                <a:solidFill>
                  <a:srgbClr val="5D6B84"/>
                </a:solidFill>
              </a:rPr>
              <a:t>: 25 min </a:t>
            </a:r>
            <a:r>
              <a:rPr lang="en-US" sz="1300" i="1">
                <a:solidFill>
                  <a:srgbClr val="5D6B84"/>
                </a:solidFill>
              </a:rPr>
              <a:t>agtergrond </a:t>
            </a:r>
            <a:r>
              <a:rPr lang="en-US" sz="1300" i="1" dirty="0">
                <a:solidFill>
                  <a:srgbClr val="5D6B84"/>
                </a:solidFill>
              </a:rPr>
              <a:t>| 50 min </a:t>
            </a:r>
            <a:r>
              <a:rPr lang="en-US" sz="1300" i="1">
                <a:solidFill>
                  <a:srgbClr val="5D6B84"/>
                </a:solidFill>
              </a:rPr>
              <a:t>dataversameling </a:t>
            </a:r>
            <a:r>
              <a:rPr lang="en-US" sz="1300" i="1" dirty="0">
                <a:solidFill>
                  <a:srgbClr val="5D6B84"/>
                </a:solidFill>
              </a:rPr>
              <a:t>| 25 min </a:t>
            </a:r>
            <a:r>
              <a:rPr lang="en-US" sz="1300" i="1">
                <a:solidFill>
                  <a:srgbClr val="5D6B84"/>
                </a:solidFill>
              </a:rPr>
              <a:t>ontleding </a:t>
            </a:r>
            <a:r>
              <a:rPr lang="en-US" sz="1300" i="1" dirty="0">
                <a:solidFill>
                  <a:srgbClr val="5D6B84"/>
                </a:solidFill>
              </a:rPr>
              <a:t>| 20 min </a:t>
            </a:r>
            <a:r>
              <a:rPr lang="en-US" sz="1300" i="1">
                <a:solidFill>
                  <a:srgbClr val="5D6B84"/>
                </a:solidFill>
              </a:rPr>
              <a:t>aanbiedings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Hoekom die Aarde lewe kan ondersteun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Verbind die sonnestelselkonteks met die plaaslike ondersoek</a:t>
            </a:r>
            <a:endParaRPr lang="en-US" sz="1250" dirty="0"/>
          </a:p>
        </p:txBody>
      </p:sp>
      <p:pic>
        <p:nvPicPr>
          <p:cNvPr id="4" name="Image 0" descr="/mnt/data/a_digital_space_illustration_depicts_earth_on_the.png"/>
          <p:cNvPicPr>
            <a:picLocks noChangeAspect="1"/>
          </p:cNvPicPr>
          <p:nvPr/>
        </p:nvPicPr>
        <p:blipFill>
          <a:blip r:embed="rId3"/>
          <a:srcRect l="19069" r="19069"/>
          <a:stretch/>
        </p:blipFill>
        <p:spPr>
          <a:xfrm>
            <a:off x="6812280" y="1051560"/>
            <a:ext cx="4709160" cy="50749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68680" y="167335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325879" y="146303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D2E52"/>
                </a:solidFill>
              </a:rPr>
              <a:t>Die Aarde </a:t>
            </a:r>
            <a:r>
              <a:rPr lang="en-US" sz="1800" b="1" dirty="0">
                <a:solidFill>
                  <a:srgbClr val="1D2E52"/>
                </a:solidFill>
              </a:rPr>
              <a:t>is </a:t>
            </a:r>
            <a:r>
              <a:rPr lang="en-US" sz="1800" b="1">
                <a:solidFill>
                  <a:srgbClr val="1D2E52"/>
                </a:solidFill>
              </a:rPr>
              <a:t>die derde planeet vanaf die Son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325880" y="176479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>
                <a:solidFill>
                  <a:srgbClr val="1B2435"/>
                </a:solidFill>
              </a:rPr>
              <a:t>Dit plaas die Aarde </a:t>
            </a:r>
            <a:r>
              <a:rPr lang="en-US" sz="1430" dirty="0">
                <a:solidFill>
                  <a:srgbClr val="1B2435"/>
                </a:solidFill>
              </a:rPr>
              <a:t>in </a:t>
            </a:r>
            <a:r>
              <a:rPr lang="en-US" sz="1430">
                <a:solidFill>
                  <a:srgbClr val="1B2435"/>
                </a:solidFill>
              </a:rPr>
              <a:t>die sonnestelselstreek waar temperature vloeibare </a:t>
            </a:r>
            <a:r>
              <a:rPr lang="en-US" sz="1430" dirty="0">
                <a:solidFill>
                  <a:srgbClr val="1B2435"/>
                </a:solidFill>
              </a:rPr>
              <a:t>water</a:t>
            </a:r>
            <a:r>
              <a:rPr lang="en-US" sz="1430">
                <a:solidFill>
                  <a:srgbClr val="1B2435"/>
                </a:solidFill>
              </a:rPr>
              <a:t> kan ondersteun</a:t>
            </a:r>
            <a:r>
              <a:rPr lang="en-US" sz="1430" dirty="0">
                <a:solidFill>
                  <a:srgbClr val="1B2435"/>
                </a:solidFill>
              </a:rPr>
              <a:t>.</a:t>
            </a:r>
            <a:endParaRPr lang="en-US" sz="1430" dirty="0"/>
          </a:p>
        </p:txBody>
      </p:sp>
      <p:sp>
        <p:nvSpPr>
          <p:cNvPr id="8" name="Shape 5"/>
          <p:cNvSpPr/>
          <p:nvPr/>
        </p:nvSpPr>
        <p:spPr>
          <a:xfrm>
            <a:off x="868680" y="272491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325879" y="251459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D2E52"/>
                </a:solidFill>
              </a:rPr>
              <a:t>Sonlig </a:t>
            </a:r>
            <a:r>
              <a:rPr lang="en-US" sz="1800" b="1" dirty="0">
                <a:solidFill>
                  <a:srgbClr val="1D2E52"/>
                </a:solidFill>
              </a:rPr>
              <a:t>is </a:t>
            </a:r>
            <a:r>
              <a:rPr lang="en-US" sz="1800" b="1">
                <a:solidFill>
                  <a:srgbClr val="1D2E52"/>
                </a:solidFill>
              </a:rPr>
              <a:t>die hoofenergiebron vir lewe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325880" y="281635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>
                <a:solidFill>
                  <a:srgbClr val="1B2435"/>
                </a:solidFill>
              </a:rPr>
              <a:t>Plante gebruik sonlig en alle voedselkettings hang af van daardie gestoorde energie</a:t>
            </a:r>
            <a:r>
              <a:rPr lang="en-US" sz="1430" dirty="0">
                <a:solidFill>
                  <a:srgbClr val="1B2435"/>
                </a:solidFill>
              </a:rPr>
              <a:t>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868680" y="377647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1325879" y="356615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D2E52"/>
                </a:solidFill>
              </a:rPr>
              <a:t>Die atmosfeer is belangrik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325880" y="386791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>
                <a:solidFill>
                  <a:srgbClr val="1B2435"/>
                </a:solidFill>
              </a:rPr>
              <a:t>Lug beskerm lewe</a:t>
            </a:r>
            <a:r>
              <a:rPr lang="en-US" sz="1430" dirty="0">
                <a:solidFill>
                  <a:srgbClr val="1B2435"/>
                </a:solidFill>
              </a:rPr>
              <a:t>, </a:t>
            </a:r>
            <a:r>
              <a:rPr lang="en-US" sz="1430">
                <a:solidFill>
                  <a:srgbClr val="1B2435"/>
                </a:solidFill>
              </a:rPr>
              <a:t>help om temperatuur te reguleer en bevat die waterdamp wat met humiditeit verband hou</a:t>
            </a:r>
            <a:r>
              <a:rPr lang="en-US" sz="1430" dirty="0">
                <a:solidFill>
                  <a:srgbClr val="1B2435"/>
                </a:solidFill>
              </a:rPr>
              <a:t>.</a:t>
            </a:r>
            <a:endParaRPr lang="en-US" sz="1430" dirty="0"/>
          </a:p>
        </p:txBody>
      </p:sp>
      <p:sp>
        <p:nvSpPr>
          <p:cNvPr id="14" name="Shape 11"/>
          <p:cNvSpPr/>
          <p:nvPr/>
        </p:nvSpPr>
        <p:spPr>
          <a:xfrm>
            <a:off x="868680" y="482803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1325879" y="461771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D2E52"/>
                </a:solidFill>
              </a:rPr>
              <a:t>Plaaslike metings maak die idee sigbaar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325880" y="491947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>
                <a:solidFill>
                  <a:srgbClr val="1B2435"/>
                </a:solidFill>
              </a:rPr>
              <a:t>Leerders toets hoe meer of minder sonlig sensorlesings op verskillende plekke kan verander</a:t>
            </a:r>
            <a:r>
              <a:rPr lang="en-US" sz="1430" dirty="0">
                <a:solidFill>
                  <a:srgbClr val="1B2435"/>
                </a:solidFill>
              </a:rPr>
              <a:t>.</a:t>
            </a:r>
            <a:endParaRPr lang="en-US" sz="1430" dirty="0"/>
          </a:p>
        </p:txBody>
      </p:sp>
      <p:sp>
        <p:nvSpPr>
          <p:cNvPr id="17" name="Text 14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Hoe sonligintensiteit plaaslike lugtoestande verander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Leerders gebruik plaaslike metings om te toets hoe sonlig toestande naby die Aarde se oppervlak kan beïnvloed</a:t>
            </a:r>
            <a:endParaRPr lang="en-US" sz="1250" dirty="0"/>
          </a:p>
        </p:txBody>
      </p:sp>
      <p:pic>
        <p:nvPicPr>
          <p:cNvPr id="4" name="Image 0" descr="/mnt/data/a_digital_educational_illustration_shows_earth_s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661160"/>
            <a:ext cx="5577840" cy="37185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629400" y="1572768"/>
            <a:ext cx="4645152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6839712" y="175564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7B74A"/>
          </a:solidFill>
          <a:ln w="12700">
            <a:solidFill>
              <a:srgbClr val="E7B7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7424928" y="1664208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20" b="1">
                <a:solidFill>
                  <a:srgbClr val="1D2E52"/>
                </a:solidFill>
              </a:rPr>
              <a:t>Ligintensiteit</a:t>
            </a:r>
            <a:endParaRPr lang="en-US" sz="1420" dirty="0"/>
          </a:p>
        </p:txBody>
      </p:sp>
      <p:sp>
        <p:nvSpPr>
          <p:cNvPr id="8" name="Text 5"/>
          <p:cNvSpPr/>
          <p:nvPr/>
        </p:nvSpPr>
        <p:spPr>
          <a:xfrm>
            <a:off x="7333488" y="1965960"/>
            <a:ext cx="3703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>
                <a:solidFill>
                  <a:srgbClr val="1B2435"/>
                </a:solidFill>
              </a:rPr>
              <a:t>Helderheid van die natuurlike lig by die </a:t>
            </a:r>
            <a:r>
              <a:rPr lang="en-US" sz="1180" dirty="0">
                <a:solidFill>
                  <a:srgbClr val="1B2435"/>
                </a:solidFill>
              </a:rPr>
              <a:t>sensor. </a:t>
            </a:r>
            <a:br>
              <a:rPr lang="en-US" sz="1180" dirty="0">
                <a:solidFill>
                  <a:srgbClr val="1B2435"/>
                </a:solidFill>
              </a:rPr>
            </a:br>
            <a:r>
              <a:rPr lang="en-US" sz="1180">
                <a:solidFill>
                  <a:srgbClr val="1B2435"/>
                </a:solidFill>
              </a:rPr>
              <a:t>Gewoonlik die hoogste </a:t>
            </a:r>
            <a:r>
              <a:rPr lang="en-US" sz="1180" dirty="0">
                <a:solidFill>
                  <a:srgbClr val="1B2435"/>
                </a:solidFill>
              </a:rPr>
              <a:t>in </a:t>
            </a:r>
            <a:r>
              <a:rPr lang="en-US" sz="1180">
                <a:solidFill>
                  <a:srgbClr val="1B2435"/>
                </a:solidFill>
              </a:rPr>
              <a:t>direkte son</a:t>
            </a:r>
            <a:r>
              <a:rPr lang="en-US" sz="1180" dirty="0">
                <a:solidFill>
                  <a:srgbClr val="1B2435"/>
                </a:solidFill>
              </a:rPr>
              <a:t>.</a:t>
            </a:r>
            <a:endParaRPr lang="en-US" sz="1180" dirty="0"/>
          </a:p>
        </p:txBody>
      </p:sp>
      <p:sp>
        <p:nvSpPr>
          <p:cNvPr id="9" name="Shape 6"/>
          <p:cNvSpPr/>
          <p:nvPr/>
        </p:nvSpPr>
        <p:spPr>
          <a:xfrm>
            <a:off x="6629400" y="2743200"/>
            <a:ext cx="4645152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6839712" y="29260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424928" y="2834640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20" b="1">
                <a:solidFill>
                  <a:srgbClr val="1D2E52"/>
                </a:solidFill>
              </a:rPr>
              <a:t>Lugtemperatuur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7333488" y="3136392"/>
            <a:ext cx="3703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>
                <a:solidFill>
                  <a:srgbClr val="1B2435"/>
                </a:solidFill>
              </a:rPr>
              <a:t>Hoe </a:t>
            </a:r>
            <a:r>
              <a:rPr lang="en-US" sz="1180" dirty="0">
                <a:solidFill>
                  <a:srgbClr val="1B2435"/>
                </a:solidFill>
              </a:rPr>
              <a:t>warm </a:t>
            </a:r>
            <a:r>
              <a:rPr lang="en-US" sz="1180">
                <a:solidFill>
                  <a:srgbClr val="1B2435"/>
                </a:solidFill>
              </a:rPr>
              <a:t>of koel die lug </a:t>
            </a:r>
            <a:r>
              <a:rPr lang="en-US" sz="1180" dirty="0">
                <a:solidFill>
                  <a:srgbClr val="1B2435"/>
                </a:solidFill>
              </a:rPr>
              <a:t>is. </a:t>
            </a:r>
            <a:br>
              <a:rPr lang="en-US" sz="1180" dirty="0">
                <a:solidFill>
                  <a:srgbClr val="1B2435"/>
                </a:solidFill>
              </a:rPr>
            </a:br>
            <a:r>
              <a:rPr lang="en-US" sz="1180">
                <a:solidFill>
                  <a:srgbClr val="1B2435"/>
                </a:solidFill>
              </a:rPr>
              <a:t>Dit behoort te styg wanneer sonlig sterker </a:t>
            </a:r>
            <a:r>
              <a:rPr lang="en-US" sz="1180" dirty="0">
                <a:solidFill>
                  <a:srgbClr val="1B2435"/>
                </a:solidFill>
              </a:rPr>
              <a:t>is.</a:t>
            </a:r>
            <a:endParaRPr lang="en-US" sz="1180" dirty="0"/>
          </a:p>
        </p:txBody>
      </p:sp>
      <p:sp>
        <p:nvSpPr>
          <p:cNvPr id="13" name="Shape 10"/>
          <p:cNvSpPr/>
          <p:nvPr/>
        </p:nvSpPr>
        <p:spPr>
          <a:xfrm>
            <a:off x="6629400" y="3913632"/>
            <a:ext cx="4645152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6839712" y="409651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7424928" y="400507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20" b="1">
                <a:solidFill>
                  <a:srgbClr val="1D2E52"/>
                </a:solidFill>
              </a:rPr>
              <a:t>Relatiewe humiditeit</a:t>
            </a:r>
            <a:endParaRPr lang="en-US" sz="1420" dirty="0"/>
          </a:p>
        </p:txBody>
      </p:sp>
      <p:sp>
        <p:nvSpPr>
          <p:cNvPr id="16" name="Text 13"/>
          <p:cNvSpPr/>
          <p:nvPr/>
        </p:nvSpPr>
        <p:spPr>
          <a:xfrm>
            <a:off x="7333488" y="4306824"/>
            <a:ext cx="370332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>
                <a:solidFill>
                  <a:srgbClr val="1B2435"/>
                </a:solidFill>
              </a:rPr>
              <a:t>Hoeveel waterdamp die lug hou in vergelyking met die maksimum moontlik by daardie temperatuur</a:t>
            </a:r>
            <a:r>
              <a:rPr lang="en-US" sz="1180" dirty="0">
                <a:solidFill>
                  <a:srgbClr val="1B2435"/>
                </a:solidFill>
              </a:rPr>
              <a:t>. </a:t>
            </a:r>
            <a:br>
              <a:rPr lang="en-US" sz="1180" dirty="0">
                <a:solidFill>
                  <a:srgbClr val="1B2435"/>
                </a:solidFill>
              </a:rPr>
            </a:br>
            <a:r>
              <a:rPr lang="en-US" sz="1180">
                <a:solidFill>
                  <a:srgbClr val="1B2435"/>
                </a:solidFill>
              </a:rPr>
              <a:t>Dit kan meer varieer as die ander twee datastelle</a:t>
            </a:r>
            <a:r>
              <a:rPr lang="en-US" sz="1180" dirty="0">
                <a:solidFill>
                  <a:srgbClr val="1B2435"/>
                </a:solidFill>
              </a:rPr>
              <a:t>.</a:t>
            </a:r>
            <a:endParaRPr lang="en-US" sz="1180" dirty="0"/>
          </a:p>
        </p:txBody>
      </p:sp>
      <p:sp>
        <p:nvSpPr>
          <p:cNvPr id="17" name="Text 14"/>
          <p:cNvSpPr/>
          <p:nvPr/>
        </p:nvSpPr>
        <p:spPr>
          <a:xfrm>
            <a:off x="6629400" y="541324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40" i="1">
                <a:solidFill>
                  <a:srgbClr val="5D6B84"/>
                </a:solidFill>
              </a:rPr>
              <a:t>Fasiliteerder-nota</a:t>
            </a:r>
            <a:r>
              <a:rPr lang="en-US" sz="1240" i="1" dirty="0">
                <a:solidFill>
                  <a:srgbClr val="5D6B84"/>
                </a:solidFill>
              </a:rPr>
              <a:t>: </a:t>
            </a:r>
            <a:r>
              <a:rPr lang="en-US" sz="1240" i="1">
                <a:solidFill>
                  <a:srgbClr val="5D6B84"/>
                </a:solidFill>
              </a:rPr>
              <a:t>as humiditeit nie 'n netjiese patroon toon nie</a:t>
            </a:r>
            <a:r>
              <a:rPr lang="en-US" sz="1240" i="1" dirty="0">
                <a:solidFill>
                  <a:srgbClr val="5D6B84"/>
                </a:solidFill>
              </a:rPr>
              <a:t>, </a:t>
            </a:r>
            <a:r>
              <a:rPr lang="en-US" sz="1240" i="1">
                <a:solidFill>
                  <a:srgbClr val="5D6B84"/>
                </a:solidFill>
              </a:rPr>
              <a:t>kan leerders steeds 'n geldige gevolgtrekking aanbied deur daardie onsekerheid eerlik te beskryf</a:t>
            </a:r>
            <a:r>
              <a:rPr lang="en-US" sz="1240" i="1" dirty="0">
                <a:solidFill>
                  <a:srgbClr val="5D6B84"/>
                </a:solidFill>
              </a:rPr>
              <a:t>.</a:t>
            </a:r>
            <a:endParaRPr lang="en-US" sz="1240" dirty="0"/>
          </a:p>
        </p:txBody>
      </p:sp>
      <p:sp>
        <p:nvSpPr>
          <p:cNvPr id="18" name="Text 15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A870-17FD-4E48-4E91-C31885250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ECBBAC0-2E07-76F5-23F4-6B95B99B1323}"/>
              </a:ext>
            </a:extLst>
          </p:cNvPr>
          <p:cNvSpPr/>
          <p:nvPr/>
        </p:nvSpPr>
        <p:spPr>
          <a:xfrm>
            <a:off x="566928" y="347471"/>
            <a:ext cx="10843194" cy="38799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>
                <a:solidFill>
                  <a:srgbClr val="1D2E52"/>
                </a:solidFill>
              </a:rPr>
              <a:t>Springbot-kodering of STEM-standaardkode</a:t>
            </a:r>
            <a:endParaRPr lang="en-US" sz="40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5C116A4D-6323-B64E-0B6F-275B094A9D1C}"/>
              </a:ext>
            </a:extLst>
          </p:cNvPr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0695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Hoe om die eksperiment uit te voer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Ontwerp vir </a:t>
            </a:r>
            <a:r>
              <a:rPr lang="en-US" sz="1250" dirty="0">
                <a:solidFill>
                  <a:srgbClr val="5D6B84"/>
                </a:solidFill>
              </a:rPr>
              <a:t>9 </a:t>
            </a:r>
            <a:r>
              <a:rPr lang="en-US" sz="1250">
                <a:solidFill>
                  <a:srgbClr val="5D6B84"/>
                </a:solidFill>
              </a:rPr>
              <a:t>pare met </a:t>
            </a:r>
            <a:r>
              <a:rPr lang="en-US" sz="1250" dirty="0">
                <a:solidFill>
                  <a:srgbClr val="5D6B84"/>
                </a:solidFill>
              </a:rPr>
              <a:t>10 </a:t>
            </a:r>
            <a:r>
              <a:rPr lang="en-US" sz="1250">
                <a:solidFill>
                  <a:srgbClr val="5D6B84"/>
                </a:solidFill>
              </a:rPr>
              <a:t>stelle</a:t>
            </a:r>
            <a:r>
              <a:rPr lang="en-US" sz="1250" dirty="0">
                <a:solidFill>
                  <a:srgbClr val="5D6B84"/>
                </a:solidFill>
              </a:rPr>
              <a:t>, </a:t>
            </a:r>
            <a:r>
              <a:rPr lang="en-US" sz="1250">
                <a:solidFill>
                  <a:srgbClr val="5D6B84"/>
                </a:solidFill>
              </a:rPr>
              <a:t>wat die </a:t>
            </a:r>
            <a:r>
              <a:rPr lang="en-US" sz="1250" dirty="0">
                <a:solidFill>
                  <a:srgbClr val="5D6B84"/>
                </a:solidFill>
              </a:rPr>
              <a:t>data </a:t>
            </a:r>
            <a:r>
              <a:rPr lang="en-US" sz="1250">
                <a:solidFill>
                  <a:srgbClr val="5D6B84"/>
                </a:solidFill>
              </a:rPr>
              <a:t>van die OLED-skerm aflees en</a:t>
            </a:r>
            <a:r>
              <a:rPr lang="en-US" sz="1250" dirty="0">
                <a:solidFill>
                  <a:srgbClr val="5D6B84"/>
                </a:solidFill>
              </a:rPr>
              <a:t>/</a:t>
            </a:r>
            <a:r>
              <a:rPr lang="en-US" sz="1250">
                <a:solidFill>
                  <a:srgbClr val="5D6B84"/>
                </a:solidFill>
              </a:rPr>
              <a:t>of die </a:t>
            </a:r>
            <a:r>
              <a:rPr lang="en-US" sz="1250" dirty="0">
                <a:solidFill>
                  <a:srgbClr val="5D6B84"/>
                </a:solidFill>
              </a:rPr>
              <a:t>data </a:t>
            </a:r>
            <a:r>
              <a:rPr lang="en-US" sz="1250">
                <a:solidFill>
                  <a:srgbClr val="5D6B84"/>
                </a:solidFill>
              </a:rPr>
              <a:t>op 'n mikro-SD-kaart stoor</a:t>
            </a:r>
            <a:r>
              <a:rPr lang="en-US" sz="1250" dirty="0">
                <a:solidFill>
                  <a:srgbClr val="5D6B84"/>
                </a:solidFill>
              </a:rPr>
              <a:t>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58368" y="1234440"/>
            <a:ext cx="5437632" cy="502920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932688" y="1526661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024128" y="1636389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444752" y="1526661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1B2435"/>
                </a:solidFill>
              </a:rPr>
              <a:t>Kies drie liggings</a:t>
            </a:r>
            <a:r>
              <a:rPr lang="en-US" sz="1500" dirty="0">
                <a:solidFill>
                  <a:srgbClr val="1B2435"/>
                </a:solidFill>
              </a:rPr>
              <a:t>: </a:t>
            </a:r>
            <a:r>
              <a:rPr lang="en-US" sz="1500">
                <a:solidFill>
                  <a:srgbClr val="1B2435"/>
                </a:solidFill>
              </a:rPr>
              <a:t>vol son</a:t>
            </a:r>
            <a:r>
              <a:rPr lang="en-US" sz="1500" dirty="0">
                <a:solidFill>
                  <a:srgbClr val="1B2435"/>
                </a:solidFill>
              </a:rPr>
              <a:t>, </a:t>
            </a:r>
            <a:r>
              <a:rPr lang="en-US" sz="1500">
                <a:solidFill>
                  <a:srgbClr val="1B2435"/>
                </a:solidFill>
              </a:rPr>
              <a:t>gedeeltelike skadu en diep skadu </a:t>
            </a:r>
            <a:r>
              <a:rPr lang="en-US" sz="1500" dirty="0">
                <a:solidFill>
                  <a:srgbClr val="1B2435"/>
                </a:solidFill>
              </a:rPr>
              <a:t>/ </a:t>
            </a:r>
            <a:r>
              <a:rPr lang="en-US" sz="1500">
                <a:solidFill>
                  <a:srgbClr val="1B2435"/>
                </a:solidFill>
              </a:rPr>
              <a:t>binnenshuis naby 'n venster</a:t>
            </a:r>
            <a:r>
              <a:rPr lang="en-US" sz="1500" dirty="0">
                <a:solidFill>
                  <a:srgbClr val="1B2435"/>
                </a:solidFill>
              </a:rPr>
              <a:t>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932688" y="2263140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1024128" y="2372868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2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444752" y="2263140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1B2435"/>
                </a:solidFill>
              </a:rPr>
              <a:t>Hou die </a:t>
            </a:r>
            <a:r>
              <a:rPr lang="en-US" sz="1500" dirty="0">
                <a:solidFill>
                  <a:srgbClr val="1B2435"/>
                </a:solidFill>
              </a:rPr>
              <a:t>sensor </a:t>
            </a:r>
            <a:r>
              <a:rPr lang="en-US" sz="1500">
                <a:solidFill>
                  <a:srgbClr val="1B2435"/>
                </a:solidFill>
              </a:rPr>
              <a:t>by elke ligging op dieselfde hoogte en </a:t>
            </a:r>
            <a:r>
              <a:rPr lang="en-US" sz="1500" dirty="0">
                <a:solidFill>
                  <a:srgbClr val="1B2435"/>
                </a:solidFill>
              </a:rPr>
              <a:t>in </a:t>
            </a:r>
            <a:r>
              <a:rPr lang="en-US" sz="1500">
                <a:solidFill>
                  <a:srgbClr val="1B2435"/>
                </a:solidFill>
              </a:rPr>
              <a:t>dieselfde rigting</a:t>
            </a:r>
            <a:r>
              <a:rPr lang="en-US" sz="1500" dirty="0">
                <a:solidFill>
                  <a:srgbClr val="1B2435"/>
                </a:solidFill>
              </a:rPr>
              <a:t>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932688" y="2976372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024128" y="3086100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3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1444752" y="2976372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1B2435"/>
                </a:solidFill>
              </a:rPr>
              <a:t>Wag vir die OLED-lesings om te stabiliseer</a:t>
            </a:r>
            <a:r>
              <a:rPr lang="en-US" sz="1500" dirty="0">
                <a:solidFill>
                  <a:srgbClr val="1B2435"/>
                </a:solidFill>
              </a:rPr>
              <a:t>, </a:t>
            </a:r>
            <a:r>
              <a:rPr lang="en-US" sz="1500">
                <a:solidFill>
                  <a:srgbClr val="1B2435"/>
                </a:solidFill>
              </a:rPr>
              <a:t>teken dan lig</a:t>
            </a:r>
            <a:r>
              <a:rPr lang="en-US" sz="1500" dirty="0">
                <a:solidFill>
                  <a:srgbClr val="1B2435"/>
                </a:solidFill>
              </a:rPr>
              <a:t>, </a:t>
            </a:r>
            <a:r>
              <a:rPr lang="en-US" sz="1500">
                <a:solidFill>
                  <a:srgbClr val="1B2435"/>
                </a:solidFill>
              </a:rPr>
              <a:t>lugtemperatuur en relatiewe humiditeit aan</a:t>
            </a:r>
            <a:r>
              <a:rPr lang="en-US" sz="1500" dirty="0">
                <a:solidFill>
                  <a:srgbClr val="1B2435"/>
                </a:solidFill>
              </a:rPr>
              <a:t>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932688" y="3650859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1024128" y="3760587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4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1444752" y="3650859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1B2435"/>
                </a:solidFill>
              </a:rPr>
              <a:t>Neem drie lesings </a:t>
            </a:r>
            <a:r>
              <a:rPr lang="en-US" sz="1500" dirty="0">
                <a:solidFill>
                  <a:srgbClr val="1B2435"/>
                </a:solidFill>
              </a:rPr>
              <a:t>per </a:t>
            </a:r>
            <a:r>
              <a:rPr lang="en-US" sz="1500">
                <a:solidFill>
                  <a:srgbClr val="1B2435"/>
                </a:solidFill>
              </a:rPr>
              <a:t>ligging</a:t>
            </a:r>
            <a:r>
              <a:rPr lang="en-US" sz="1500" dirty="0">
                <a:solidFill>
                  <a:srgbClr val="1B2435"/>
                </a:solidFill>
              </a:rPr>
              <a:t>, </a:t>
            </a:r>
            <a:r>
              <a:rPr lang="en-US" sz="1500">
                <a:solidFill>
                  <a:srgbClr val="1B2435"/>
                </a:solidFill>
              </a:rPr>
              <a:t>een minuut uitmekaar as tyd dit toelaat</a:t>
            </a:r>
            <a:r>
              <a:rPr lang="en-US" sz="1500" dirty="0">
                <a:solidFill>
                  <a:srgbClr val="1B2435"/>
                </a:solidFill>
              </a:rPr>
              <a:t>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932688" y="4356342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1024128" y="4466070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5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1444752" y="4356342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1B2435"/>
                </a:solidFill>
              </a:rPr>
              <a:t>As 'n mikro-SD-kaart ingesit </a:t>
            </a:r>
            <a:r>
              <a:rPr lang="en-US" sz="1500" dirty="0">
                <a:solidFill>
                  <a:srgbClr val="1B2435"/>
                </a:solidFill>
              </a:rPr>
              <a:t>is, </a:t>
            </a:r>
            <a:r>
              <a:rPr lang="en-US" sz="1500">
                <a:solidFill>
                  <a:srgbClr val="1B2435"/>
                </a:solidFill>
              </a:rPr>
              <a:t>stoor die lesings </a:t>
            </a:r>
            <a:r>
              <a:rPr lang="en-US" sz="1500" dirty="0">
                <a:solidFill>
                  <a:srgbClr val="1B2435"/>
                </a:solidFill>
              </a:rPr>
              <a:t>as CSV </a:t>
            </a:r>
            <a:r>
              <a:rPr lang="en-US" sz="1500">
                <a:solidFill>
                  <a:srgbClr val="1B2435"/>
                </a:solidFill>
              </a:rPr>
              <a:t>vir latere kontrolering en grafiekwerk</a:t>
            </a:r>
            <a:r>
              <a:rPr lang="en-US" sz="1500" dirty="0">
                <a:solidFill>
                  <a:srgbClr val="1B2435"/>
                </a:solidFill>
              </a:rPr>
              <a:t>.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932688" y="5085072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1024128" y="5194800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6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1444752" y="5085072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1B2435"/>
                </a:solidFill>
              </a:rPr>
              <a:t>Keer terug na die klas</a:t>
            </a:r>
            <a:r>
              <a:rPr lang="en-US" sz="1500" dirty="0">
                <a:solidFill>
                  <a:srgbClr val="1B2435"/>
                </a:solidFill>
              </a:rPr>
              <a:t>, </a:t>
            </a:r>
            <a:r>
              <a:rPr lang="en-US" sz="1500">
                <a:solidFill>
                  <a:srgbClr val="1B2435"/>
                </a:solidFill>
              </a:rPr>
              <a:t>bereken gemiddeldes en vergelyk die drie liggings</a:t>
            </a:r>
            <a:r>
              <a:rPr lang="en-US" sz="1500" dirty="0">
                <a:solidFill>
                  <a:srgbClr val="1B2435"/>
                </a:solidFill>
              </a:rPr>
              <a:t>.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868680" y="5683536"/>
            <a:ext cx="5120640" cy="384048"/>
          </a:xfrm>
          <a:prstGeom prst="roundRect">
            <a:avLst>
              <a:gd name="adj" fmla="val 11905"/>
            </a:avLst>
          </a:prstGeom>
          <a:solidFill>
            <a:srgbClr val="DDE9F8"/>
          </a:solidFill>
          <a:ln w="12700">
            <a:solidFill>
              <a:srgbClr val="DDE9F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1024128" y="5784120"/>
            <a:ext cx="480060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7376A"/>
                </a:solidFill>
              </a:rPr>
              <a:t>Regverdige toetsherinnerings</a:t>
            </a:r>
            <a:r>
              <a:rPr lang="en-US" sz="1250" b="1" dirty="0">
                <a:solidFill>
                  <a:srgbClr val="17376A"/>
                </a:solidFill>
              </a:rPr>
              <a:t>: </a:t>
            </a:r>
            <a:r>
              <a:rPr lang="en-US" sz="1250" b="1">
                <a:solidFill>
                  <a:srgbClr val="17376A"/>
                </a:solidFill>
              </a:rPr>
              <a:t>dieselfde sensorhoogte</a:t>
            </a:r>
            <a:r>
              <a:rPr lang="en-US" sz="1250" b="1" dirty="0">
                <a:solidFill>
                  <a:srgbClr val="17376A"/>
                </a:solidFill>
              </a:rPr>
              <a:t>, </a:t>
            </a:r>
            <a:r>
              <a:rPr lang="en-US" sz="1250" b="1">
                <a:solidFill>
                  <a:srgbClr val="17376A"/>
                </a:solidFill>
              </a:rPr>
              <a:t>dieselfde aantal lesings</a:t>
            </a:r>
            <a:r>
              <a:rPr lang="en-US" sz="1250" b="1" dirty="0">
                <a:solidFill>
                  <a:srgbClr val="17376A"/>
                </a:solidFill>
              </a:rPr>
              <a:t>, </a:t>
            </a:r>
            <a:r>
              <a:rPr lang="en-US" sz="1250" b="1">
                <a:solidFill>
                  <a:srgbClr val="17376A"/>
                </a:solidFill>
              </a:rPr>
              <a:t>dieselfde aantekeninge-eenhede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50491A5-0FC1-923B-2D83-3069EBEEA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1" r="16694"/>
          <a:stretch>
            <a:fillRect/>
          </a:stretch>
        </p:blipFill>
        <p:spPr>
          <a:xfrm>
            <a:off x="6199632" y="1234440"/>
            <a:ext cx="57607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Van lesings tot bewyse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'n Voorbeeld datapatroon wat leerders met hul eie resultate kan vergelyk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5440680" cy="4983480"/>
          </a:xfrm>
          <a:prstGeom prst="roundRect">
            <a:avLst>
              <a:gd name="adj" fmla="val 1101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426464"/>
            <a:ext cx="25877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D2E52"/>
                </a:solidFill>
              </a:rPr>
              <a:t>Voorbeeld</a:t>
            </a:r>
            <a:endParaRPr lang="en-US" sz="17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34163"/>
              </p:ext>
            </p:extLst>
          </p:nvPr>
        </p:nvGraphicFramePr>
        <p:xfrm>
          <a:off x="914400" y="1737360"/>
          <a:ext cx="4663440" cy="13716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Ligging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 (lux)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Temp (gr C)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RH (%)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A: Vol son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18 500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31,2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B: Gedeeltelike skadu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7 300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28,4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49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C: Diep skadu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1 200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26,8</a:t>
                      </a:r>
                      <a:endParaRPr lang="en-US" sz="132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55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1078992" y="5504688"/>
            <a:ext cx="3291840" cy="0"/>
          </a:xfrm>
          <a:prstGeom prst="line">
            <a:avLst/>
          </a:prstGeom>
          <a:noFill/>
          <a:ln w="12700">
            <a:solidFill>
              <a:srgbClr val="1D2E5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1078992" y="3950208"/>
            <a:ext cx="0" cy="1554480"/>
          </a:xfrm>
          <a:prstGeom prst="line">
            <a:avLst/>
          </a:prstGeom>
          <a:noFill/>
          <a:ln w="12700">
            <a:solidFill>
              <a:srgbClr val="1D2E5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1481328" y="3675888"/>
            <a:ext cx="658368" cy="1828800"/>
          </a:xfrm>
          <a:prstGeom prst="rect">
            <a:avLst/>
          </a:prstGeom>
          <a:solidFill>
            <a:srgbClr val="E7B74A"/>
          </a:solidFill>
          <a:ln w="12700">
            <a:solidFill>
              <a:srgbClr val="E7B7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1362456" y="553212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1B2435"/>
                </a:solidFill>
              </a:rPr>
              <a:t>Vol</a:t>
            </a:r>
            <a:endParaRPr lang="en-US" sz="1100" dirty="0"/>
          </a:p>
          <a:p>
            <a:pPr marL="0" indent="0" algn="ctr">
              <a:buNone/>
            </a:pPr>
            <a:r>
              <a:rPr lang="en-US" sz="1100">
                <a:solidFill>
                  <a:srgbClr val="1B2435"/>
                </a:solidFill>
              </a:rPr>
              <a:t>son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706624" y="4270248"/>
            <a:ext cx="658368" cy="1234440"/>
          </a:xfrm>
          <a:prstGeom prst="rect">
            <a:avLst/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2587752" y="553212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1B2435"/>
                </a:solidFill>
              </a:rPr>
              <a:t>Gedeeltelike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>
                <a:solidFill>
                  <a:srgbClr val="1B2435"/>
                </a:solidFill>
              </a:rPr>
              <a:t>skadu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31920" y="5093208"/>
            <a:ext cx="658368" cy="411480"/>
          </a:xfrm>
          <a:prstGeom prst="rect">
            <a:avLst/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813048" y="553212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1B2435"/>
                </a:solidFill>
              </a:rPr>
              <a:t>Diep</a:t>
            </a:r>
            <a:endParaRPr lang="en-US" sz="1100" dirty="0"/>
          </a:p>
          <a:p>
            <a:pPr marL="0" indent="0" algn="ctr">
              <a:buNone/>
            </a:pPr>
            <a:r>
              <a:rPr lang="en-US" sz="1100">
                <a:solidFill>
                  <a:srgbClr val="1B2435"/>
                </a:solidFill>
              </a:rPr>
              <a:t>skadu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583680" y="1426463"/>
            <a:ext cx="4050792" cy="2377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D2E52"/>
                </a:solidFill>
              </a:rPr>
              <a:t>Wat om leerders te vra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565392" y="1874520"/>
            <a:ext cx="4069080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6720839" y="2194559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>
                <a:solidFill>
                  <a:srgbClr val="1B2435"/>
                </a:solidFill>
              </a:rPr>
              <a:t>Watter ligging het die hoogste ligintensiteit</a:t>
            </a:r>
            <a:r>
              <a:rPr lang="en-US" sz="1530" dirty="0">
                <a:solidFill>
                  <a:srgbClr val="1B2435"/>
                </a:solidFill>
              </a:rPr>
              <a:t>?</a:t>
            </a:r>
            <a:endParaRPr lang="en-US" sz="1530" dirty="0"/>
          </a:p>
        </p:txBody>
      </p:sp>
      <p:sp>
        <p:nvSpPr>
          <p:cNvPr id="18" name="Text 15"/>
          <p:cNvSpPr/>
          <p:nvPr/>
        </p:nvSpPr>
        <p:spPr>
          <a:xfrm>
            <a:off x="6720839" y="2944367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>
                <a:solidFill>
                  <a:srgbClr val="1B2435"/>
                </a:solidFill>
              </a:rPr>
              <a:t>Het die warmste ligging ook die hoogste liglesing</a:t>
            </a:r>
            <a:r>
              <a:rPr lang="en-US" sz="1530" dirty="0">
                <a:solidFill>
                  <a:srgbClr val="1B2435"/>
                </a:solidFill>
              </a:rPr>
              <a:t>?</a:t>
            </a:r>
            <a:endParaRPr lang="en-US" sz="1530" dirty="0"/>
          </a:p>
        </p:txBody>
      </p:sp>
      <p:sp>
        <p:nvSpPr>
          <p:cNvPr id="19" name="Text 16"/>
          <p:cNvSpPr/>
          <p:nvPr/>
        </p:nvSpPr>
        <p:spPr>
          <a:xfrm>
            <a:off x="6720839" y="3694175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>
                <a:solidFill>
                  <a:srgbClr val="1B2435"/>
                </a:solidFill>
              </a:rPr>
              <a:t>Hoe vergelyk humiditeit oor die drie liggings</a:t>
            </a:r>
            <a:r>
              <a:rPr lang="en-US" sz="1530" dirty="0">
                <a:solidFill>
                  <a:srgbClr val="1B2435"/>
                </a:solidFill>
              </a:rPr>
              <a:t>?</a:t>
            </a:r>
            <a:endParaRPr lang="en-US" sz="1530" dirty="0"/>
          </a:p>
        </p:txBody>
      </p:sp>
      <p:sp>
        <p:nvSpPr>
          <p:cNvPr id="20" name="Text 17"/>
          <p:cNvSpPr/>
          <p:nvPr/>
        </p:nvSpPr>
        <p:spPr>
          <a:xfrm>
            <a:off x="6720839" y="4443983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>
                <a:solidFill>
                  <a:srgbClr val="1B2435"/>
                </a:solidFill>
              </a:rPr>
              <a:t>Wat kan sonlig verklaar</a:t>
            </a:r>
            <a:r>
              <a:rPr lang="en-US" sz="1530" dirty="0">
                <a:solidFill>
                  <a:srgbClr val="1B2435"/>
                </a:solidFill>
              </a:rPr>
              <a:t>, </a:t>
            </a:r>
            <a:r>
              <a:rPr lang="en-US" sz="1530">
                <a:solidFill>
                  <a:srgbClr val="1B2435"/>
                </a:solidFill>
              </a:rPr>
              <a:t>en wat kan aan ander omgewingsfaktore gekoppel wees</a:t>
            </a:r>
            <a:r>
              <a:rPr lang="en-US" sz="1530" dirty="0">
                <a:solidFill>
                  <a:srgbClr val="1B2435"/>
                </a:solidFill>
              </a:rPr>
              <a:t>?</a:t>
            </a:r>
            <a:endParaRPr lang="en-US" sz="1530" dirty="0"/>
          </a:p>
        </p:txBody>
      </p:sp>
      <p:sp>
        <p:nvSpPr>
          <p:cNvPr id="21" name="Text 18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Hoe leerders resultate aanbied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Gebruik 'n kort bewering-bewyse-verduideliking-gevolgtrekking-struktuur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143000" y="3246120"/>
            <a:ext cx="9646920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144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9144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1719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Bewering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1B2435"/>
                </a:solidFill>
              </a:rPr>
              <a:t>Wat </a:t>
            </a:r>
            <a:r>
              <a:rPr lang="en-US" sz="1600" dirty="0">
                <a:solidFill>
                  <a:srgbClr val="1B2435"/>
                </a:solidFill>
              </a:rPr>
              <a:t>is </a:t>
            </a:r>
            <a:r>
              <a:rPr lang="en-US" sz="1600">
                <a:solidFill>
                  <a:srgbClr val="1B2435"/>
                </a:solidFill>
              </a:rPr>
              <a:t>jou hoofbevinding</a:t>
            </a:r>
            <a:r>
              <a:rPr lang="en-US" sz="1600" dirty="0">
                <a:solidFill>
                  <a:srgbClr val="1B2435"/>
                </a:solidFill>
              </a:rPr>
              <a:t>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290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4290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6865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Bewyse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290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1B2435"/>
                </a:solidFill>
              </a:rPr>
              <a:t>Watter syfers of grafiek ondersteun dit</a:t>
            </a:r>
            <a:r>
              <a:rPr lang="en-US" sz="1600" dirty="0">
                <a:solidFill>
                  <a:srgbClr val="1B2435"/>
                </a:solidFill>
              </a:rPr>
              <a:t>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9436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62011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Verduideliking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1B2435"/>
                </a:solidFill>
              </a:rPr>
              <a:t>Hoekom kan hierdie patroon voorkom</a:t>
            </a:r>
            <a:r>
              <a:rPr lang="en-US" sz="1600" dirty="0">
                <a:solidFill>
                  <a:srgbClr val="1B2435"/>
                </a:solidFill>
              </a:rPr>
              <a:t>?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4582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4582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E7B74A"/>
          </a:solidFill>
          <a:ln w="12700">
            <a:solidFill>
              <a:srgbClr val="E7B7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87157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Gevolgtrekking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582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1B2435"/>
                </a:solidFill>
              </a:rPr>
              <a:t>Wat is jou algehele gevolgtrekking</a:t>
            </a:r>
            <a:r>
              <a:rPr lang="en-US" sz="1600" dirty="0">
                <a:solidFill>
                  <a:srgbClr val="1B2435"/>
                </a:solidFill>
              </a:rPr>
              <a:t>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60120" y="4937759"/>
            <a:ext cx="3286416" cy="228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D2E52"/>
                </a:solidFill>
              </a:rPr>
              <a:t>Assesseringsfokus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60120" y="530352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20">
                <a:solidFill>
                  <a:srgbClr val="1B2435"/>
                </a:solidFill>
              </a:rPr>
              <a:t>Akkuraatheid van resultate </a:t>
            </a:r>
            <a:r>
              <a:rPr lang="en-US" sz="1520" dirty="0">
                <a:solidFill>
                  <a:srgbClr val="1B2435"/>
                </a:solidFill>
              </a:rPr>
              <a:t>| </a:t>
            </a:r>
            <a:r>
              <a:rPr lang="en-US" sz="1520">
                <a:solidFill>
                  <a:srgbClr val="1B2435"/>
                </a:solidFill>
              </a:rPr>
              <a:t>Gebruik van bewyse </a:t>
            </a:r>
            <a:r>
              <a:rPr lang="en-US" sz="1520" dirty="0">
                <a:solidFill>
                  <a:srgbClr val="1B2435"/>
                </a:solidFill>
              </a:rPr>
              <a:t>| </a:t>
            </a:r>
            <a:r>
              <a:rPr lang="en-US" sz="1520">
                <a:solidFill>
                  <a:srgbClr val="1B2435"/>
                </a:solidFill>
              </a:rPr>
              <a:t>Kwaliteit van verduideliking </a:t>
            </a:r>
            <a:r>
              <a:rPr lang="en-US" sz="1520" dirty="0">
                <a:solidFill>
                  <a:srgbClr val="1B2435"/>
                </a:solidFill>
              </a:rPr>
              <a:t>| </a:t>
            </a:r>
            <a:r>
              <a:rPr lang="en-US" sz="1520">
                <a:solidFill>
                  <a:srgbClr val="1B2435"/>
                </a:solidFill>
              </a:rPr>
              <a:t>Duidelike spanwerk en spraak</a:t>
            </a:r>
            <a:endParaRPr lang="en-US" sz="1520" dirty="0"/>
          </a:p>
        </p:txBody>
      </p:sp>
      <p:sp>
        <p:nvSpPr>
          <p:cNvPr id="23" name="Text 21"/>
          <p:cNvSpPr/>
          <p:nvPr/>
        </p:nvSpPr>
        <p:spPr>
          <a:xfrm>
            <a:off x="960120" y="5715000"/>
            <a:ext cx="987552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5D6B84"/>
                </a:solidFill>
              </a:rPr>
              <a:t>Fasiliteerder-aanwysing</a:t>
            </a:r>
            <a:r>
              <a:rPr lang="en-US" sz="1300" i="1" dirty="0">
                <a:solidFill>
                  <a:srgbClr val="5D6B84"/>
                </a:solidFill>
              </a:rPr>
              <a:t>: “</a:t>
            </a:r>
            <a:r>
              <a:rPr lang="en-US" sz="1300" i="1">
                <a:solidFill>
                  <a:srgbClr val="5D6B84"/>
                </a:solidFill>
              </a:rPr>
              <a:t>As jou humiditeitsdata inkonsekwent </a:t>
            </a:r>
            <a:r>
              <a:rPr lang="en-US" sz="1300" i="1" dirty="0">
                <a:solidFill>
                  <a:srgbClr val="5D6B84"/>
                </a:solidFill>
              </a:rPr>
              <a:t>is, </a:t>
            </a:r>
            <a:r>
              <a:rPr lang="en-US" sz="1300" i="1">
                <a:solidFill>
                  <a:srgbClr val="5D6B84"/>
                </a:solidFill>
              </a:rPr>
              <a:t>sê </a:t>
            </a:r>
            <a:r>
              <a:rPr lang="en-US" sz="1300" i="1" dirty="0">
                <a:solidFill>
                  <a:srgbClr val="5D6B84"/>
                </a:solidFill>
              </a:rPr>
              <a:t>so </a:t>
            </a:r>
            <a:r>
              <a:rPr lang="en-US" sz="1300" i="1">
                <a:solidFill>
                  <a:srgbClr val="5D6B84"/>
                </a:solidFill>
              </a:rPr>
              <a:t>en verduidelik wat dit moontlik beïnvloed het</a:t>
            </a:r>
            <a:r>
              <a:rPr lang="en-US" sz="1300" i="1" dirty="0">
                <a:solidFill>
                  <a:srgbClr val="5D6B84"/>
                </a:solidFill>
              </a:rPr>
              <a:t>.”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05752-88BE-3019-0ABD-8F8BE5AF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E84861-8F26-7FCF-5EEA-6B3E812ACDE1}"/>
              </a:ext>
            </a:extLst>
          </p:cNvPr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D2E52"/>
                </a:solidFill>
              </a:rPr>
              <a:t>'n Sonsverduistering</a:t>
            </a:r>
            <a:r>
              <a:rPr lang="en-US" sz="2600" b="1" dirty="0">
                <a:solidFill>
                  <a:srgbClr val="1D2E52"/>
                </a:solidFill>
              </a:rPr>
              <a:t>: </a:t>
            </a:r>
            <a:r>
              <a:rPr lang="en-US" sz="2600" b="1">
                <a:solidFill>
                  <a:srgbClr val="1D2E52"/>
                </a:solidFill>
              </a:rPr>
              <a:t>Son-</a:t>
            </a:r>
            <a:r>
              <a:rPr lang="en-US" sz="2600" b="1" dirty="0">
                <a:solidFill>
                  <a:srgbClr val="1D2E52"/>
                </a:solidFill>
              </a:rPr>
              <a:t>, </a:t>
            </a:r>
            <a:r>
              <a:rPr lang="en-US" sz="2600" b="1">
                <a:solidFill>
                  <a:srgbClr val="1D2E52"/>
                </a:solidFill>
              </a:rPr>
              <a:t>Maan- en Aarde-belyning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D7B64CF-D3C1-5AFD-4B2F-DC4317D9DA0F}"/>
              </a:ext>
            </a:extLst>
          </p:cNvPr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D6B84"/>
                </a:solidFill>
              </a:rPr>
              <a:t>Die Maan blokkeer sonlig deur tussen die Son en die Aarde verby te beweeg</a:t>
            </a:r>
            <a:r>
              <a:rPr lang="en-US" sz="1250" dirty="0">
                <a:solidFill>
                  <a:srgbClr val="5D6B84"/>
                </a:solidFill>
              </a:rPr>
              <a:t>.</a:t>
            </a: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B99780A5-7921-1C11-A792-FE2B55BA43C7}"/>
              </a:ext>
            </a:extLst>
          </p:cNvPr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16B41B5-5712-BF20-6B4E-061762A8A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957" y="1105980"/>
            <a:ext cx="7988085" cy="5325390"/>
          </a:xfrm>
          <a:prstGeom prst="rect">
            <a:avLst/>
          </a:prstGeom>
        </p:spPr>
      </p:pic>
      <p:sp>
        <p:nvSpPr>
          <p:cNvPr id="20" name="Text 14">
            <a:extLst>
              <a:ext uri="{FF2B5EF4-FFF2-40B4-BE49-F238E27FC236}">
                <a16:creationId xmlns:a16="http://schemas.microsoft.com/office/drawing/2014/main" id="{CE5C4C1B-D1A4-3080-F994-EA05F68A98B6}"/>
              </a:ext>
            </a:extLst>
          </p:cNvPr>
          <p:cNvSpPr/>
          <p:nvPr/>
        </p:nvSpPr>
        <p:spPr>
          <a:xfrm>
            <a:off x="5452819" y="6485789"/>
            <a:ext cx="1286360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30" i="1">
                <a:solidFill>
                  <a:srgbClr val="5D6B84"/>
                </a:solidFill>
              </a:rPr>
              <a:t>Nie op skaal nie</a:t>
            </a:r>
            <a:endParaRPr lang="en-US" sz="1530" i="1" dirty="0">
              <a:solidFill>
                <a:srgbClr val="5D6B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97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hases of the moon  Description automatically generated">
            <a:extLst>
              <a:ext uri="{FF2B5EF4-FFF2-40B4-BE49-F238E27FC236}">
                <a16:creationId xmlns:a16="http://schemas.microsoft.com/office/drawing/2014/main" id="{C122E56C-288F-C626-B729-11183CA29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" r="-1" b="-1"/>
          <a:stretch/>
        </p:blipFill>
        <p:spPr>
          <a:xfrm>
            <a:off x="4960241" y="1085848"/>
            <a:ext cx="7231759" cy="5128972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14053161-FC2F-F3AB-D6FE-31C469C4B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78" y="250558"/>
            <a:ext cx="1050785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Wat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is </a:t>
            </a: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'n sonsverduistering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Verbind wêreldwye sonnestelselgebeurtenisse met veranderinge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in 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sonlig naby die Aarde se oppervlak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5D6B84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1D2E5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'n Sonsverduistering gebeur wanneer die Maan </a:t>
            </a:r>
            <a:b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</a:b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tussen die Son en die Aarde verbybeweeg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Dit blokkeer sommige of al die Son se lig om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'n spesifieke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area 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op Aarde vir 'n kort tydperk te bereik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Sonligintensiteit daal vinnig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Soos die Maan die Son bedek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, 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kan ligvlakke skerp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daal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, 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selfs gedurende</a:t>
            </a:r>
            <a:r>
              <a:rPr lang="en-US" altLang="en-US" sz="1600">
                <a:solidFill>
                  <a:srgbClr val="5D6B84"/>
                </a:solidFill>
              </a:rPr>
              <a:t> 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daglig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Plaaslike toestande kan reageer op verminderde sonlig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Tydens 'n verduistering kan lugtemperatuur effens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daal en humiditeitspatrone kan verander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D2E52"/>
                </a:solidFill>
                <a:effectLst/>
              </a:rPr>
              <a:t>Hoekom dit vir hierdie ondersoek saak maak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'n Verduistering bied 'n werklike voorbeeld van hoe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veranderinge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in 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sonligintensiteit toestande naby die 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5D6B84"/>
                </a:solidFill>
                <a:effectLst/>
              </a:rPr>
              <a:t>Aarde se oppervlak beïnvloed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.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31082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58CB-5EC1-72E3-CB69-95FD703B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B7C0E2C-4A34-0076-8143-1E9F6535644F}"/>
              </a:ext>
            </a:extLst>
          </p:cNvPr>
          <p:cNvSpPr/>
          <p:nvPr/>
        </p:nvSpPr>
        <p:spPr>
          <a:xfrm>
            <a:off x="566927" y="347472"/>
            <a:ext cx="11366767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D2E52"/>
                </a:solidFill>
              </a:rPr>
              <a:t>Hoe </a:t>
            </a:r>
            <a:r>
              <a:rPr lang="en-US" sz="2000" b="1" dirty="0" err="1">
                <a:solidFill>
                  <a:srgbClr val="1D2E52"/>
                </a:solidFill>
              </a:rPr>
              <a:t>vergelyk</a:t>
            </a:r>
            <a:r>
              <a:rPr lang="en-US" sz="2000" b="1" dirty="0">
                <a:solidFill>
                  <a:srgbClr val="1D2E52"/>
                </a:solidFill>
              </a:rPr>
              <a:t> </a:t>
            </a:r>
            <a:r>
              <a:rPr lang="en-US" sz="2000" b="1" dirty="0" err="1">
                <a:solidFill>
                  <a:srgbClr val="1D2E52"/>
                </a:solidFill>
              </a:rPr>
              <a:t>ons</a:t>
            </a:r>
            <a:r>
              <a:rPr lang="en-US" sz="2000" b="1" dirty="0">
                <a:solidFill>
                  <a:srgbClr val="1D2E52"/>
                </a:solidFill>
              </a:rPr>
              <a:t> </a:t>
            </a:r>
            <a:r>
              <a:rPr lang="en-US" sz="2000" b="1" dirty="0" err="1">
                <a:solidFill>
                  <a:srgbClr val="1D2E52"/>
                </a:solidFill>
              </a:rPr>
              <a:t>resultate</a:t>
            </a:r>
            <a:r>
              <a:rPr lang="en-US" sz="2000" b="1" dirty="0">
                <a:solidFill>
                  <a:srgbClr val="1D2E52"/>
                </a:solidFill>
              </a:rPr>
              <a:t> met die data wat </a:t>
            </a:r>
            <a:r>
              <a:rPr lang="en-US" sz="2000" b="1" dirty="0" err="1">
                <a:solidFill>
                  <a:srgbClr val="1D2E52"/>
                </a:solidFill>
              </a:rPr>
              <a:t>tydens</a:t>
            </a:r>
            <a:r>
              <a:rPr lang="en-US" sz="2000" b="1" dirty="0">
                <a:solidFill>
                  <a:srgbClr val="1D2E52"/>
                </a:solidFill>
              </a:rPr>
              <a:t> 'n </a:t>
            </a:r>
            <a:r>
              <a:rPr lang="en-US" sz="2000" b="1" dirty="0" err="1">
                <a:solidFill>
                  <a:srgbClr val="1D2E52"/>
                </a:solidFill>
              </a:rPr>
              <a:t>sonsverduistering</a:t>
            </a:r>
            <a:r>
              <a:rPr lang="en-US" sz="2000" b="1" dirty="0">
                <a:solidFill>
                  <a:srgbClr val="1D2E52"/>
                </a:solidFill>
              </a:rPr>
              <a:t> </a:t>
            </a:r>
            <a:r>
              <a:rPr lang="en-US" sz="2000" b="1" dirty="0" err="1">
                <a:solidFill>
                  <a:srgbClr val="1D2E52"/>
                </a:solidFill>
              </a:rPr>
              <a:t>ingesamel</a:t>
            </a:r>
            <a:r>
              <a:rPr lang="en-US" sz="2000" b="1" dirty="0">
                <a:solidFill>
                  <a:srgbClr val="1D2E52"/>
                </a:solidFill>
              </a:rPr>
              <a:t> is?</a:t>
            </a:r>
            <a:endParaRPr lang="en-US" sz="2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761BECC-36F5-CC81-DD5B-CCE0855C3125}"/>
              </a:ext>
            </a:extLst>
          </p:cNvPr>
          <p:cNvSpPr/>
          <p:nvPr/>
        </p:nvSpPr>
        <p:spPr>
          <a:xfrm>
            <a:off x="620714" y="848596"/>
            <a:ext cx="9816935" cy="3001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 err="1">
                <a:solidFill>
                  <a:srgbClr val="5D6B84"/>
                </a:solidFill>
              </a:rPr>
              <a:t>Leerders</a:t>
            </a:r>
            <a:r>
              <a:rPr lang="en-US" sz="1250" dirty="0">
                <a:solidFill>
                  <a:srgbClr val="5D6B84"/>
                </a:solidFill>
              </a:rPr>
              <a:t> </a:t>
            </a:r>
            <a:r>
              <a:rPr lang="en-US" sz="1250" dirty="0" err="1">
                <a:solidFill>
                  <a:srgbClr val="5D6B84"/>
                </a:solidFill>
              </a:rPr>
              <a:t>kry</a:t>
            </a:r>
            <a:r>
              <a:rPr lang="en-US" sz="1250" dirty="0">
                <a:solidFill>
                  <a:srgbClr val="5D6B84"/>
                </a:solidFill>
              </a:rPr>
              <a:t> die </a:t>
            </a:r>
            <a:r>
              <a:rPr lang="en-US" sz="1250" dirty="0" err="1">
                <a:solidFill>
                  <a:srgbClr val="5D6B84"/>
                </a:solidFill>
              </a:rPr>
              <a:t>geleentheid</a:t>
            </a:r>
            <a:r>
              <a:rPr lang="en-US" sz="1250" dirty="0">
                <a:solidFill>
                  <a:srgbClr val="5D6B84"/>
                </a:solidFill>
              </a:rPr>
              <a:t> om die data </a:t>
            </a:r>
            <a:r>
              <a:rPr lang="en-US" sz="1250" dirty="0" err="1">
                <a:solidFill>
                  <a:srgbClr val="5D6B84"/>
                </a:solidFill>
              </a:rPr>
              <a:t>te</a:t>
            </a:r>
            <a:r>
              <a:rPr lang="en-US" sz="1250" dirty="0">
                <a:solidFill>
                  <a:srgbClr val="5D6B84"/>
                </a:solidFill>
              </a:rPr>
              <a:t> </a:t>
            </a:r>
            <a:r>
              <a:rPr lang="en-US" sz="1250" dirty="0" err="1">
                <a:solidFill>
                  <a:srgbClr val="5D6B84"/>
                </a:solidFill>
              </a:rPr>
              <a:t>sien</a:t>
            </a:r>
            <a:r>
              <a:rPr lang="en-US" sz="1250" dirty="0">
                <a:solidFill>
                  <a:srgbClr val="5D6B84"/>
                </a:solidFill>
              </a:rPr>
              <a:t> wat </a:t>
            </a:r>
            <a:r>
              <a:rPr lang="en-US" sz="1250" dirty="0" err="1">
                <a:solidFill>
                  <a:srgbClr val="5D6B84"/>
                </a:solidFill>
              </a:rPr>
              <a:t>tydens</a:t>
            </a:r>
            <a:r>
              <a:rPr lang="en-US" sz="1250" dirty="0">
                <a:solidFill>
                  <a:srgbClr val="5D6B84"/>
                </a:solidFill>
              </a:rPr>
              <a:t> 'n intense </a:t>
            </a:r>
            <a:r>
              <a:rPr lang="en-US" sz="1250" dirty="0" err="1">
                <a:solidFill>
                  <a:srgbClr val="5D6B84"/>
                </a:solidFill>
              </a:rPr>
              <a:t>tydperk</a:t>
            </a:r>
            <a:r>
              <a:rPr lang="en-US" sz="1250" dirty="0">
                <a:solidFill>
                  <a:srgbClr val="5D6B84"/>
                </a:solidFill>
              </a:rPr>
              <a:t> van </a:t>
            </a:r>
            <a:r>
              <a:rPr lang="en-US" sz="1250" dirty="0" err="1">
                <a:solidFill>
                  <a:srgbClr val="5D6B84"/>
                </a:solidFill>
              </a:rPr>
              <a:t>verandering</a:t>
            </a:r>
            <a:r>
              <a:rPr lang="en-US" sz="1250" dirty="0">
                <a:solidFill>
                  <a:srgbClr val="5D6B84"/>
                </a:solidFill>
              </a:rPr>
              <a:t> in </a:t>
            </a:r>
            <a:r>
              <a:rPr lang="en-US" sz="1250" dirty="0" err="1">
                <a:solidFill>
                  <a:srgbClr val="5D6B84"/>
                </a:solidFill>
              </a:rPr>
              <a:t>sonligintensiteit</a:t>
            </a:r>
            <a:r>
              <a:rPr lang="en-US" sz="1250" dirty="0">
                <a:solidFill>
                  <a:srgbClr val="5D6B84"/>
                </a:solidFill>
              </a:rPr>
              <a:t> </a:t>
            </a:r>
            <a:r>
              <a:rPr lang="en-US" sz="1250" dirty="0" err="1">
                <a:solidFill>
                  <a:srgbClr val="5D6B84"/>
                </a:solidFill>
              </a:rPr>
              <a:t>ingesamel</a:t>
            </a:r>
            <a:r>
              <a:rPr lang="en-US" sz="1250" dirty="0">
                <a:solidFill>
                  <a:srgbClr val="5D6B84"/>
                </a:solidFill>
              </a:rPr>
              <a:t> is</a:t>
            </a:r>
            <a:endParaRPr lang="en-US" sz="125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76275608-FAA7-375F-54AD-B3915D1A389B}"/>
              </a:ext>
            </a:extLst>
          </p:cNvPr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</a:t>
            </a:r>
            <a:r>
              <a:rPr lang="en-US" sz="1000">
                <a:solidFill>
                  <a:srgbClr val="5D6B84"/>
                </a:solidFill>
              </a:rPr>
              <a:t>Ruimte-STEM-stel ondersteuningsmateriaal</a:t>
            </a:r>
            <a:endParaRPr lang="en-US" sz="1000" dirty="0"/>
          </a:p>
        </p:txBody>
      </p:sp>
      <p:pic>
        <p:nvPicPr>
          <p:cNvPr id="19" name="Content Placeholder 4" descr="A screenshot of a graph  Description automatically generated">
            <a:extLst>
              <a:ext uri="{FF2B5EF4-FFF2-40B4-BE49-F238E27FC236}">
                <a16:creationId xmlns:a16="http://schemas.microsoft.com/office/drawing/2014/main" id="{03E54D3D-0412-20FA-E8DE-1E174862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528"/>
          <a:stretch>
            <a:fillRect/>
          </a:stretch>
        </p:blipFill>
        <p:spPr>
          <a:xfrm>
            <a:off x="805913" y="1570132"/>
            <a:ext cx="9252488" cy="38920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Picture 19" descr="A black and white text on a white background  Description automatically generated">
            <a:extLst>
              <a:ext uri="{FF2B5EF4-FFF2-40B4-BE49-F238E27FC236}">
                <a16:creationId xmlns:a16="http://schemas.microsoft.com/office/drawing/2014/main" id="{7691ED40-15FC-334F-2E40-9A44AE3EA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385" y="3013438"/>
            <a:ext cx="1637035" cy="1005423"/>
          </a:xfrm>
          <a:prstGeom prst="rect">
            <a:avLst/>
          </a:prstGeom>
        </p:spPr>
      </p:pic>
      <p:sp>
        <p:nvSpPr>
          <p:cNvPr id="21" name="Text 14">
            <a:extLst>
              <a:ext uri="{FF2B5EF4-FFF2-40B4-BE49-F238E27FC236}">
                <a16:creationId xmlns:a16="http://schemas.microsoft.com/office/drawing/2014/main" id="{D11A6843-A57E-DED5-2E12-F09E6D16BCD9}"/>
              </a:ext>
            </a:extLst>
          </p:cNvPr>
          <p:cNvSpPr/>
          <p:nvPr/>
        </p:nvSpPr>
        <p:spPr>
          <a:xfrm>
            <a:off x="566927" y="5762319"/>
            <a:ext cx="981693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40" i="1">
                <a:solidFill>
                  <a:srgbClr val="5D6B84"/>
                </a:solidFill>
              </a:rPr>
              <a:t>Fasiliteerder-nota</a:t>
            </a:r>
            <a:r>
              <a:rPr lang="en-US" sz="1240" i="1" dirty="0">
                <a:solidFill>
                  <a:srgbClr val="5D6B84"/>
                </a:solidFill>
              </a:rPr>
              <a:t>: </a:t>
            </a:r>
            <a:r>
              <a:rPr lang="en-US" sz="1240" i="1">
                <a:solidFill>
                  <a:srgbClr val="5D6B84"/>
                </a:solidFill>
              </a:rPr>
              <a:t>Dit </a:t>
            </a:r>
            <a:r>
              <a:rPr lang="en-US" sz="1240" i="1" dirty="0">
                <a:solidFill>
                  <a:srgbClr val="5D6B84"/>
                </a:solidFill>
              </a:rPr>
              <a:t>is </a:t>
            </a:r>
            <a:r>
              <a:rPr lang="en-US" sz="1240" i="1">
                <a:solidFill>
                  <a:srgbClr val="5D6B84"/>
                </a:solidFill>
              </a:rPr>
              <a:t>'n skermkiekie van </a:t>
            </a:r>
            <a:r>
              <a:rPr lang="en-US" sz="1240" i="1" dirty="0">
                <a:solidFill>
                  <a:srgbClr val="5D6B84"/>
                </a:solidFill>
              </a:rPr>
              <a:t>data </a:t>
            </a:r>
            <a:r>
              <a:rPr lang="en-US" sz="1240" i="1">
                <a:solidFill>
                  <a:srgbClr val="5D6B84"/>
                </a:solidFill>
              </a:rPr>
              <a:t>wat tydens 'n sonsverduistering </a:t>
            </a:r>
            <a:r>
              <a:rPr lang="en-US" sz="1240" i="1" dirty="0">
                <a:solidFill>
                  <a:srgbClr val="5D6B84"/>
                </a:solidFill>
              </a:rPr>
              <a:t>in </a:t>
            </a:r>
            <a:r>
              <a:rPr lang="en-US" sz="1240" i="1">
                <a:solidFill>
                  <a:srgbClr val="5D6B84"/>
                </a:solidFill>
              </a:rPr>
              <a:t>die VSA </a:t>
            </a:r>
            <a:r>
              <a:rPr lang="en-US" sz="1240" i="1" dirty="0">
                <a:solidFill>
                  <a:srgbClr val="5D6B84"/>
                </a:solidFill>
              </a:rPr>
              <a:t>in 2017</a:t>
            </a:r>
            <a:r>
              <a:rPr lang="en-US" sz="1240" i="1">
                <a:solidFill>
                  <a:srgbClr val="5D6B84"/>
                </a:solidFill>
              </a:rPr>
              <a:t> ingesamel is</a:t>
            </a:r>
            <a:r>
              <a:rPr lang="en-US" sz="1240" i="1" dirty="0">
                <a:solidFill>
                  <a:srgbClr val="5D6B84"/>
                </a:solidFill>
              </a:rPr>
              <a:t>. Lux is </a:t>
            </a:r>
            <a:r>
              <a:rPr lang="en-US" sz="1240" i="1">
                <a:solidFill>
                  <a:srgbClr val="5D6B84"/>
                </a:solidFill>
              </a:rPr>
              <a:t>die tegniese </a:t>
            </a:r>
            <a:r>
              <a:rPr lang="en-US" sz="1240" i="1" dirty="0">
                <a:solidFill>
                  <a:srgbClr val="5D6B84"/>
                </a:solidFill>
              </a:rPr>
              <a:t>term </a:t>
            </a:r>
            <a:r>
              <a:rPr lang="en-US" sz="1240" i="1">
                <a:solidFill>
                  <a:srgbClr val="5D6B84"/>
                </a:solidFill>
              </a:rPr>
              <a:t>vir ligintensiteit</a:t>
            </a:r>
            <a:r>
              <a:rPr lang="en-US" sz="1240" i="1" dirty="0">
                <a:solidFill>
                  <a:srgbClr val="5D6B84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240" i="1">
                <a:solidFill>
                  <a:srgbClr val="5D6B84"/>
                </a:solidFill>
              </a:rPr>
              <a:t>Die datastel kan </a:t>
            </a:r>
            <a:r>
              <a:rPr lang="en-US" sz="1240" i="1" dirty="0">
                <a:solidFill>
                  <a:srgbClr val="5D6B84"/>
                </a:solidFill>
              </a:rPr>
              <a:t>in </a:t>
            </a:r>
            <a:r>
              <a:rPr lang="en-US" sz="1240" i="1">
                <a:solidFill>
                  <a:srgbClr val="5D6B84"/>
                </a:solidFill>
              </a:rPr>
              <a:t>die gids vir hierdie onderwerp gevind word</a:t>
            </a:r>
            <a:r>
              <a:rPr lang="en-US" sz="1240" i="1" dirty="0">
                <a:solidFill>
                  <a:srgbClr val="5D6B84"/>
                </a:solidFill>
              </a:rPr>
              <a:t>. </a:t>
            </a:r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990323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15816</TotalTime>
  <Words>2335</Words>
  <Application>Microsoft Macintosh PowerPoint</Application>
  <PresentationFormat>Widescreen</PresentationFormat>
  <Paragraphs>171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MaxIQ 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Planet Earth in our solar system</dc:title>
  <dc:subject>Space STEM kit support materials</dc:subject>
  <dc:creator>OpenAI</dc:creator>
  <cp:lastModifiedBy>Judi Sandrock MaxIQ Space</cp:lastModifiedBy>
  <cp:revision>15</cp:revision>
  <dcterms:created xsi:type="dcterms:W3CDTF">2026-04-02T10:14:30Z</dcterms:created>
  <dcterms:modified xsi:type="dcterms:W3CDTF">2026-05-20T12:57:41Z</dcterms:modified>
</cp:coreProperties>
</file>